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462" r:id="rId3"/>
    <p:sldId id="367" r:id="rId4"/>
    <p:sldId id="473" r:id="rId5"/>
    <p:sldId id="474" r:id="rId6"/>
    <p:sldId id="475" r:id="rId7"/>
    <p:sldId id="476" r:id="rId8"/>
    <p:sldId id="478" r:id="rId9"/>
    <p:sldId id="479" r:id="rId10"/>
    <p:sldId id="480" r:id="rId11"/>
    <p:sldId id="481" r:id="rId12"/>
    <p:sldId id="482" r:id="rId13"/>
  </p:sldIdLst>
  <p:sldSz cx="12192000" cy="6858000"/>
  <p:notesSz cx="6858000" cy="9313863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5" userDrawn="1">
          <p15:clr>
            <a:srgbClr val="A4A3A4"/>
          </p15:clr>
        </p15:guide>
        <p15:guide id="2" pos="3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FF9900"/>
    <a:srgbClr val="336699"/>
    <a:srgbClr val="FBE5D6"/>
    <a:srgbClr val="BFBFB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57" autoAdjust="0"/>
    <p:restoredTop sz="93842" autoAdjust="0"/>
  </p:normalViewPr>
  <p:slideViewPr>
    <p:cSldViewPr snapToGrid="0" showGuides="1">
      <p:cViewPr varScale="1">
        <p:scale>
          <a:sx n="54" d="100"/>
          <a:sy n="54" d="100"/>
        </p:scale>
        <p:origin x="800" y="52"/>
      </p:cViewPr>
      <p:guideLst>
        <p:guide orient="horz" pos="845"/>
        <p:guide pos="3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08D01-7ACF-49DE-BCD3-571FE92B47E8}" type="datetimeFigureOut">
              <a:rPr lang="es-UY" smtClean="0"/>
              <a:t>11/7/2022</a:t>
            </a:fld>
            <a:endParaRPr lang="es-UY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612DA-C130-4DCA-95E7-B90486EEBC1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06492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69452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7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90852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8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959535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9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801097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10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975412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9406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6888CE-EDC5-436F-AF16-80428DFCC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07E545-9CC2-4224-873A-3C7462196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91C658-35A6-4692-886D-96B934F358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29E705C-9A20-48F2-AE53-FCF67AF0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11/7/2022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E926BC-41D4-42B3-8F0A-223D4A928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696254-2601-400F-98C2-BA70C121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41994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2A0119-83A7-4FA6-A28F-06B74AC4B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EE70346-39BA-43C1-B5FD-C0BFA1903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959EF2-5011-4DFE-84A1-B93C123B5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38F1B7-A0A8-401C-A319-4C6FA92F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11/7/2022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7DF40B4-6FF6-43D3-8625-9212520E4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7A95E0-3112-4B97-98A5-DC993989A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504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788B74-6A83-4657-8D17-905B123A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9BF6929-2ECE-4A33-BED8-C954B956E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21EAAB-87F3-4BAE-8653-CA059D01E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11/7/2022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14B3D8-D7BE-4C97-A222-F7CB3A992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0C1B5F-6E07-459A-9538-5F18D5B2E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688790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0C52854-6ADD-466A-981B-4774546F09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83404C-6A5E-4242-946A-D42E0F11E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8E6F96-D47B-404A-9637-FFF74F45E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11/7/2022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2B20E9-A871-4546-98D9-EE8FB3F17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C0CD3D-BFE1-4EF4-AB66-6CB2AAAD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1805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8283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A28E601-72FD-B7AB-F460-C08D44671A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53871" y="194554"/>
            <a:ext cx="999857" cy="33873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E1D1EA3-4606-CF17-EDD1-E49ECC419A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14877" y="6177746"/>
            <a:ext cx="690229" cy="45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5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C345C74-CF9D-432E-852C-CEFFFFC78A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E8C24F9-8E7B-CDEF-BAA6-107441E45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06985" y="6200175"/>
            <a:ext cx="999857" cy="33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11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F3F09B-E87F-4D7B-BF6D-7B74D6F9A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772758-B14F-459D-B971-0AC8126BA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B2F43A-982A-4547-B28F-50422B964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11/7/2022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707F05-C645-4F75-AF83-7A6CECB1D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DEA908-0BCC-41F2-BB42-0AFAC3AC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88849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5B1940-EB2D-4951-AB83-8019959CE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A8696E-EC3A-411B-9F25-3CB7C9B590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47DCA4-2C39-4EF7-A10B-AE42CE089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8081E5-82C9-4728-A436-2302F311D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11/7/2022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0B98CB-668F-470A-B1C2-859EBBBCB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7A16C3-A093-4B46-8D7F-C47087D46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322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13520-0CE4-4207-87E3-75AFC103D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D76D38A-1471-490A-9432-C9CE587A2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B3CCA6-760C-462E-B2FC-F961CF7EF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B8BDD8-3A95-493A-BE88-28404F01A9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A7D9561-4C56-4BE1-9AB0-7E20F4D758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977299D-2EAD-492B-8057-4B5E4E4A5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11/7/2022</a:t>
            </a:fld>
            <a:endParaRPr lang="es-UY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05E23A4-CFDA-49AC-805C-36CAF3B11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B5E8290-14D3-4A25-A9DF-DCAE566B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5834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13FCE-C685-4956-ADA4-EBD722AA3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A42AC0A-DE99-4387-BB49-BEB8EFEAE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11/7/2022</a:t>
            </a:fld>
            <a:endParaRPr lang="es-UY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39A6444-0EAF-467F-9851-A2654AB8E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F7D11AB-0BE0-4E2E-8D19-7480B8883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7317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6B27BCA-A382-4B45-8692-43C5B852CC3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6ACCA0F-C943-4EC0-9C15-A622C249265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688A0AC-29B1-47FB-BB14-1A1AD89FF5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4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4535EEC-EE8B-449A-9AF5-B9757ADFA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EDA90A6-1BB9-46F9-B979-7EB4609D4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C0819F-329E-40AB-B792-3E52405D15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2F2AE-0352-4067-B230-869247876B7E}" type="datetimeFigureOut">
              <a:rPr lang="es-UY" smtClean="0"/>
              <a:t>11/7/2022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6B65BC-024F-494C-8DBB-8F11F1867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35BF75-B053-4897-A7BF-E51B562A0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2354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3.sv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3.sv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3.sv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B04FEF96-AD7B-4A49-B277-122421E58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5159" y="3790934"/>
            <a:ext cx="4572000" cy="542579"/>
          </a:xfrm>
        </p:spPr>
        <p:txBody>
          <a:bodyPr/>
          <a:lstStyle/>
          <a:p>
            <a:pPr algn="l"/>
            <a:r>
              <a:rPr lang="es-UY" dirty="0">
                <a:solidFill>
                  <a:srgbClr val="006699"/>
                </a:solidFill>
              </a:rPr>
              <a:t>07/07/2022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19696E0-9A51-479C-A4A4-3F7B2A09D85D}"/>
              </a:ext>
            </a:extLst>
          </p:cNvPr>
          <p:cNvSpPr/>
          <p:nvPr/>
        </p:nvSpPr>
        <p:spPr>
          <a:xfrm>
            <a:off x="10017760" y="71120"/>
            <a:ext cx="198120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DD33ACB-41EE-4D22-A655-78230CD15A25}"/>
              </a:ext>
            </a:extLst>
          </p:cNvPr>
          <p:cNvSpPr txBox="1"/>
          <p:nvPr/>
        </p:nvSpPr>
        <p:spPr>
          <a:xfrm>
            <a:off x="1335159" y="2144461"/>
            <a:ext cx="821821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4400" b="1" dirty="0">
                <a:solidFill>
                  <a:srgbClr val="006699"/>
                </a:solidFill>
              </a:rPr>
              <a:t>Procesamiento de medios de pago</a:t>
            </a:r>
          </a:p>
          <a:p>
            <a:r>
              <a:rPr lang="es-UY" sz="4400" b="1" dirty="0">
                <a:solidFill>
                  <a:srgbClr val="006699"/>
                </a:solidFill>
              </a:rPr>
              <a:t>Esquemas de funcionamiento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7E60A83-23C8-686A-0199-B583CA07F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921" y="1160463"/>
            <a:ext cx="2609161" cy="8839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389EB7D-E074-D421-327F-EFB8150DA0C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2252" y="3764629"/>
            <a:ext cx="4183008" cy="2977237"/>
          </a:xfrm>
          <a:prstGeom prst="rect">
            <a:avLst/>
          </a:prstGeom>
        </p:spPr>
      </p:pic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81CAA5F-97C8-C6F4-7E3F-867E21BE930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7" t="6166" r="12133" b="12137"/>
          <a:stretch/>
        </p:blipFill>
        <p:spPr>
          <a:xfrm>
            <a:off x="1463921" y="4972050"/>
            <a:ext cx="1470643" cy="96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63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Compensación y liquidación a comercio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cxnSp>
        <p:nvCxnSpPr>
          <p:cNvPr id="74" name="Conector: angular 73">
            <a:extLst>
              <a:ext uri="{FF2B5EF4-FFF2-40B4-BE49-F238E27FC236}">
                <a16:creationId xmlns:a16="http://schemas.microsoft.com/office/drawing/2014/main" id="{70B69B7E-FF9A-0DF4-9474-5FB8936EC536}"/>
              </a:ext>
            </a:extLst>
          </p:cNvPr>
          <p:cNvCxnSpPr>
            <a:cxnSpLocks/>
            <a:stCxn id="87" idx="0"/>
            <a:endCxn id="81" idx="1"/>
          </p:cNvCxnSpPr>
          <p:nvPr/>
        </p:nvCxnSpPr>
        <p:spPr>
          <a:xfrm rot="5400000" flipH="1" flipV="1">
            <a:off x="3856045" y="824369"/>
            <a:ext cx="418082" cy="290609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CuadroTexto 74">
            <a:extLst>
              <a:ext uri="{FF2B5EF4-FFF2-40B4-BE49-F238E27FC236}">
                <a16:creationId xmlns:a16="http://schemas.microsoft.com/office/drawing/2014/main" id="{047EA255-E48F-0FFC-1BE0-4A2EF4A9935B}"/>
              </a:ext>
            </a:extLst>
          </p:cNvPr>
          <p:cNvSpPr txBox="1"/>
          <p:nvPr/>
        </p:nvSpPr>
        <p:spPr>
          <a:xfrm>
            <a:off x="3042894" y="1632536"/>
            <a:ext cx="1906401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UY" sz="1400" dirty="0"/>
              <a:t>(1) </a:t>
            </a:r>
          </a:p>
          <a:p>
            <a:pPr algn="ctr"/>
            <a:r>
              <a:rPr lang="es-UY" sz="1400" dirty="0"/>
              <a:t>Compensación de fondos</a:t>
            </a:r>
          </a:p>
        </p:txBody>
      </p:sp>
      <p:cxnSp>
        <p:nvCxnSpPr>
          <p:cNvPr id="78" name="Conector: angular 77">
            <a:extLst>
              <a:ext uri="{FF2B5EF4-FFF2-40B4-BE49-F238E27FC236}">
                <a16:creationId xmlns:a16="http://schemas.microsoft.com/office/drawing/2014/main" id="{078B6032-D172-CC3E-F180-54098EBED753}"/>
              </a:ext>
            </a:extLst>
          </p:cNvPr>
          <p:cNvCxnSpPr>
            <a:cxnSpLocks/>
            <a:stCxn id="81" idx="3"/>
            <a:endCxn id="114" idx="0"/>
          </p:cNvCxnSpPr>
          <p:nvPr/>
        </p:nvCxnSpPr>
        <p:spPr>
          <a:xfrm>
            <a:off x="6728483" y="2068377"/>
            <a:ext cx="2723500" cy="308156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CuadroTexto 78">
            <a:extLst>
              <a:ext uri="{FF2B5EF4-FFF2-40B4-BE49-F238E27FC236}">
                <a16:creationId xmlns:a16="http://schemas.microsoft.com/office/drawing/2014/main" id="{B3BEEE67-6614-BDC6-F38A-D1A951065A1C}"/>
              </a:ext>
            </a:extLst>
          </p:cNvPr>
          <p:cNvSpPr txBox="1"/>
          <p:nvPr/>
        </p:nvSpPr>
        <p:spPr>
          <a:xfrm>
            <a:off x="7409958" y="1608512"/>
            <a:ext cx="1886014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UY" sz="1400" dirty="0"/>
              <a:t>(2) </a:t>
            </a:r>
          </a:p>
          <a:p>
            <a:pPr algn="ctr"/>
            <a:r>
              <a:rPr lang="es-UY" sz="1400" dirty="0"/>
              <a:t>Liquidación y pago a comercios</a:t>
            </a:r>
          </a:p>
        </p:txBody>
      </p:sp>
      <p:pic>
        <p:nvPicPr>
          <p:cNvPr id="81" name="Picture 53">
            <a:extLst>
              <a:ext uri="{FF2B5EF4-FFF2-40B4-BE49-F238E27FC236}">
                <a16:creationId xmlns:a16="http://schemas.microsoft.com/office/drawing/2014/main" id="{06F107EF-6895-4EC7-1BD8-8BD89451D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136" y="1577206"/>
            <a:ext cx="1210347" cy="98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Text Box 58">
            <a:extLst>
              <a:ext uri="{FF2B5EF4-FFF2-40B4-BE49-F238E27FC236}">
                <a16:creationId xmlns:a16="http://schemas.microsoft.com/office/drawing/2014/main" id="{C31F05B9-2E89-7A0C-AEE8-48FEBC49B6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2251" y="1236902"/>
            <a:ext cx="2146943" cy="301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Entidad Administradora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C8008DEE-25A2-77EE-3AF7-CD3427681A04}"/>
              </a:ext>
            </a:extLst>
          </p:cNvPr>
          <p:cNvGrpSpPr/>
          <p:nvPr/>
        </p:nvGrpSpPr>
        <p:grpSpPr>
          <a:xfrm>
            <a:off x="1771561" y="2486459"/>
            <a:ext cx="1680951" cy="1242504"/>
            <a:chOff x="1771561" y="2817929"/>
            <a:chExt cx="1680951" cy="1242504"/>
          </a:xfrm>
        </p:grpSpPr>
        <p:pic>
          <p:nvPicPr>
            <p:cNvPr id="87" name="Picture 55">
              <a:extLst>
                <a:ext uri="{FF2B5EF4-FFF2-40B4-BE49-F238E27FC236}">
                  <a16:creationId xmlns:a16="http://schemas.microsoft.com/office/drawing/2014/main" id="{A5CEDE8F-AA53-50C6-4948-62CC05B0ED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1561" y="2817929"/>
              <a:ext cx="1680951" cy="10002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8" name="Text Box 59">
              <a:extLst>
                <a:ext uri="{FF2B5EF4-FFF2-40B4-BE49-F238E27FC236}">
                  <a16:creationId xmlns:a16="http://schemas.microsoft.com/office/drawing/2014/main" id="{5A975E8C-D974-CE28-1AC0-4230346377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7584" y="3786813"/>
              <a:ext cx="1531773" cy="273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es-ES_tradnl" altLang="es-UY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   Entidad Emisora</a:t>
              </a:r>
              <a:endParaRPr lang="es-ES" altLang="es-UY" sz="2000" b="1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C1784E6C-DE4B-FF59-44E4-FE6C4B82477B}"/>
              </a:ext>
            </a:extLst>
          </p:cNvPr>
          <p:cNvGrpSpPr/>
          <p:nvPr/>
        </p:nvGrpSpPr>
        <p:grpSpPr>
          <a:xfrm>
            <a:off x="8811793" y="2376533"/>
            <a:ext cx="1280380" cy="1310540"/>
            <a:chOff x="8811793" y="5062583"/>
            <a:chExt cx="1280380" cy="1310540"/>
          </a:xfrm>
        </p:grpSpPr>
        <p:sp>
          <p:nvSpPr>
            <p:cNvPr id="112" name="Text Box 62">
              <a:extLst>
                <a:ext uri="{FF2B5EF4-FFF2-40B4-BE49-F238E27FC236}">
                  <a16:creationId xmlns:a16="http://schemas.microsoft.com/office/drawing/2014/main" id="{6F8CFEE8-2DA2-EF36-ED4A-9A1FFA336B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79623" y="6100998"/>
              <a:ext cx="978120" cy="27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es-ES_tradnl" altLang="es-UY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Comercio</a:t>
              </a:r>
              <a:endParaRPr lang="es-ES" altLang="es-UY" sz="2000" b="1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114" name="Gráfico 113" descr="Tienda con relleno sólido">
              <a:extLst>
                <a:ext uri="{FF2B5EF4-FFF2-40B4-BE49-F238E27FC236}">
                  <a16:creationId xmlns:a16="http://schemas.microsoft.com/office/drawing/2014/main" id="{1053C84E-7282-8992-1242-07372F2170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811793" y="5062583"/>
              <a:ext cx="1280380" cy="1227871"/>
            </a:xfrm>
            <a:prstGeom prst="rect">
              <a:avLst/>
            </a:prstGeom>
          </p:spPr>
        </p:pic>
      </p:grpSp>
      <p:sp>
        <p:nvSpPr>
          <p:cNvPr id="32" name="CuadroTexto 31">
            <a:extLst>
              <a:ext uri="{FF2B5EF4-FFF2-40B4-BE49-F238E27FC236}">
                <a16:creationId xmlns:a16="http://schemas.microsoft.com/office/drawing/2014/main" id="{47491D04-24A2-89BB-2940-9C6444D641D3}"/>
              </a:ext>
            </a:extLst>
          </p:cNvPr>
          <p:cNvSpPr txBox="1"/>
          <p:nvPr/>
        </p:nvSpPr>
        <p:spPr>
          <a:xfrm>
            <a:off x="354330" y="3810834"/>
            <a:ext cx="11490677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(1) En la fecha acordada entre la Administradora y el Comercio, el Emisor compensa (paga) los fondos a la Administradora correspondientes a las compras que vencían en la fecha.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(2) En la fecha acordada entre la Administradora y el Comerio, el primero le paga al segundo las compras que vencían en la fecha.</a:t>
            </a:r>
          </a:p>
        </p:txBody>
      </p:sp>
    </p:spTree>
    <p:extLst>
      <p:ext uri="{BB962C8B-B14F-4D97-AF65-F5344CB8AC3E}">
        <p14:creationId xmlns:p14="http://schemas.microsoft.com/office/powerpoint/2010/main" val="956637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019E96-785D-9C28-3C88-91A0D97B7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1272210"/>
            <a:ext cx="11371262" cy="535719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El comercio al momento de adherirse acuerda condiciones económicas para operar: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Planes de venta habilitados (Contado 1 Cuota y planes en cuotas)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Comisiones (aranceles) aplicados para cada uno de los planes de ventas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Plazos de pago para cada uno de los planes de ventas (48 </a:t>
            </a:r>
            <a:r>
              <a:rPr lang="es-UY" dirty="0" err="1"/>
              <a:t>hs</a:t>
            </a:r>
            <a:r>
              <a:rPr lang="es-UY" dirty="0"/>
              <a:t>. para operativa financiada por el Emisor y cuota a cuota si financia el Comercio).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Retenciones impositivas (si se aplican)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Impuestos aplicables sobre las comisiones descontadas a comercios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Con estas condiciones el comercio recibirá por una venta, en el plazo fijado de acuerdo al plan de venta, el siguiente importe: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Neto a cobrar por el comercio = Importe de venta – Comisión (arancel) – Impuestos sobre Comisión – Retenciones impositivas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Compensación y </a:t>
            </a:r>
            <a:r>
              <a:rPr lang="es-UY" sz="4000" u="sng" dirty="0">
                <a:solidFill>
                  <a:srgbClr val="006699"/>
                </a:solidFill>
                <a:latin typeface="+mn-lt"/>
              </a:rPr>
              <a:t>liquidación a comercio</a:t>
            </a:r>
            <a:endParaRPr lang="es-UY" sz="3200" u="sng" dirty="0">
              <a:solidFill>
                <a:srgbClr val="0066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73326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019E96-785D-9C28-3C88-91A0D97B7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1272210"/>
            <a:ext cx="11371262" cy="2156790"/>
          </a:xfrm>
        </p:spPr>
        <p:txBody>
          <a:bodyPr>
            <a:normAutofit/>
          </a:bodyPr>
          <a:lstStyle/>
          <a:p>
            <a:r>
              <a:rPr lang="es-UY" dirty="0"/>
              <a:t>La Administradora solicita al Emisor, en la fecha de pago al comercio, el importe neto para poder hacer frente al pago de la respectiva liquidación.</a:t>
            </a:r>
          </a:p>
          <a:p>
            <a:r>
              <a:rPr lang="es-UY" dirty="0"/>
              <a:t>En este escenario el importe a solicitar al Emisor el siguiente importe:</a:t>
            </a:r>
          </a:p>
          <a:p>
            <a:pPr lvl="1"/>
            <a:r>
              <a:rPr lang="es-UY" dirty="0"/>
              <a:t>Neto a compensar = Importe de venta – Comisión Emisor</a:t>
            </a:r>
            <a:r>
              <a:rPr lang="es-UY" baseline="30000" dirty="0"/>
              <a:t> (*)</a:t>
            </a:r>
            <a:r>
              <a:rPr lang="es-UY" dirty="0"/>
              <a:t>  – Impuestos sobre Comisión Emisor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u="sng" dirty="0">
                <a:solidFill>
                  <a:srgbClr val="006699"/>
                </a:solidFill>
                <a:latin typeface="+mn-lt"/>
              </a:rPr>
              <a:t>Compensación</a:t>
            </a:r>
            <a:r>
              <a:rPr lang="es-UY" sz="4000" dirty="0">
                <a:solidFill>
                  <a:srgbClr val="006699"/>
                </a:solidFill>
                <a:latin typeface="+mn-lt"/>
              </a:rPr>
              <a:t> y liquidación a comercio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33B671A-195C-923B-C30F-D4D67962426C}"/>
              </a:ext>
            </a:extLst>
          </p:cNvPr>
          <p:cNvSpPr txBox="1"/>
          <p:nvPr/>
        </p:nvSpPr>
        <p:spPr>
          <a:xfrm>
            <a:off x="515938" y="6125982"/>
            <a:ext cx="41193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Y" baseline="30000" dirty="0"/>
              <a:t>(*) Equivale a un 68% de la comisión descontada al comercio. </a:t>
            </a:r>
            <a:endParaRPr lang="es-UY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A08E936-0FFC-3179-BDE5-165481A80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38" y="3429000"/>
            <a:ext cx="112712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739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Objetivo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Poder ir entendiendo el negocio desde el punto de vista operativo.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Para esto comenzamos analizando como es el funcionamiento de un sistema abierto de medios de pago.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Para profundizar en algunas operativas.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s-UY" sz="3600" dirty="0"/>
          </a:p>
        </p:txBody>
      </p:sp>
    </p:spTree>
    <p:extLst>
      <p:ext uri="{BB962C8B-B14F-4D97-AF65-F5344CB8AC3E}">
        <p14:creationId xmlns:p14="http://schemas.microsoft.com/office/powerpoint/2010/main" val="1946537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Sistema Abierto / Actores y Roles</a:t>
            </a:r>
            <a:r>
              <a:rPr lang="es-UY" sz="3200" dirty="0">
                <a:solidFill>
                  <a:srgbClr val="006699"/>
                </a:solidFill>
                <a:latin typeface="+mn-lt"/>
              </a:rPr>
              <a:t>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pic>
        <p:nvPicPr>
          <p:cNvPr id="34" name="Picture 53">
            <a:extLst>
              <a:ext uri="{FF2B5EF4-FFF2-40B4-BE49-F238E27FC236}">
                <a16:creationId xmlns:a16="http://schemas.microsoft.com/office/drawing/2014/main" id="{50616EFE-A61A-7806-BACC-D56F472F23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886" y="1530713"/>
            <a:ext cx="1210347" cy="98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55">
            <a:extLst>
              <a:ext uri="{FF2B5EF4-FFF2-40B4-BE49-F238E27FC236}">
                <a16:creationId xmlns:a16="http://schemas.microsoft.com/office/drawing/2014/main" id="{3FB466F6-0370-0BDA-DEAC-EF7B92AAF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520" y="3138943"/>
            <a:ext cx="1680951" cy="100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56">
            <a:extLst>
              <a:ext uri="{FF2B5EF4-FFF2-40B4-BE49-F238E27FC236}">
                <a16:creationId xmlns:a16="http://schemas.microsoft.com/office/drawing/2014/main" id="{9F0DC628-3AE8-846F-06E5-32DEF4221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197" y="3138943"/>
            <a:ext cx="1539462" cy="100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 Box 58">
            <a:extLst>
              <a:ext uri="{FF2B5EF4-FFF2-40B4-BE49-F238E27FC236}">
                <a16:creationId xmlns:a16="http://schemas.microsoft.com/office/drawing/2014/main" id="{3C346317-2564-8AF7-EE9D-60D3A2725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957" y="2560900"/>
            <a:ext cx="2146943" cy="45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Entidad Administradora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0" name="Text Box 59">
            <a:extLst>
              <a:ext uri="{FF2B5EF4-FFF2-40B4-BE49-F238E27FC236}">
                <a16:creationId xmlns:a16="http://schemas.microsoft.com/office/drawing/2014/main" id="{D6EE11B1-AEF8-6392-F171-0DEC04ABF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1543" y="4107827"/>
            <a:ext cx="1531773" cy="27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   Entidad Emisora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1" name="Text Box 60">
            <a:extLst>
              <a:ext uri="{FF2B5EF4-FFF2-40B4-BE49-F238E27FC236}">
                <a16:creationId xmlns:a16="http://schemas.microsoft.com/office/drawing/2014/main" id="{15E56119-4C1A-EF37-1837-EABD2E2620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839" y="4110817"/>
            <a:ext cx="1650193" cy="27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ES_tradnl" altLang="es-UY" sz="1400" b="1">
                <a:solidFill>
                  <a:srgbClr val="000000"/>
                </a:solidFill>
                <a:latin typeface="Calibri" panose="020F0502020204030204" pitchFamily="34" charset="0"/>
              </a:rPr>
              <a:t>   Entidad Pagadora</a:t>
            </a:r>
            <a:endParaRPr lang="es-ES" altLang="es-UY" sz="2000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Text Box 62">
            <a:extLst>
              <a:ext uri="{FF2B5EF4-FFF2-40B4-BE49-F238E27FC236}">
                <a16:creationId xmlns:a16="http://schemas.microsoft.com/office/drawing/2014/main" id="{58E5B46F-01E5-E2B3-7CB8-975A8A2E1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7048" y="6072410"/>
            <a:ext cx="978120" cy="2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Comercio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8" name="Text Box 32">
            <a:extLst>
              <a:ext uri="{FF2B5EF4-FFF2-40B4-BE49-F238E27FC236}">
                <a16:creationId xmlns:a16="http://schemas.microsoft.com/office/drawing/2014/main" id="{77AA59A7-0BBC-2AF1-2D80-C8DB4B444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1638" y="5121366"/>
            <a:ext cx="273017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285750" indent="-285750" eaLnBrk="0" hangingPunct="0">
              <a:buFont typeface="Calibri" panose="020F0502020204030204" pitchFamily="34" charset="0"/>
              <a:buChar char="–"/>
            </a:pPr>
            <a:r>
              <a:rPr lang="es-ES_tradnl" altLang="es-UY" dirty="0">
                <a:latin typeface="Calibri" panose="020F0502020204030204" pitchFamily="34" charset="0"/>
              </a:rPr>
              <a:t>Vender</a:t>
            </a:r>
          </a:p>
          <a:p>
            <a:pPr marL="285750" indent="-285750" eaLnBrk="0" hangingPunct="0">
              <a:buFont typeface="Calibri" panose="020F0502020204030204" pitchFamily="34" charset="0"/>
              <a:buChar char="–"/>
            </a:pPr>
            <a:r>
              <a:rPr lang="es-ES_tradnl" altLang="es-UY" dirty="0">
                <a:latin typeface="Calibri" panose="020F0502020204030204" pitchFamily="34" charset="0"/>
              </a:rPr>
              <a:t>Cumplir procedimientos</a:t>
            </a:r>
            <a:endParaRPr lang="es-ES_tradnl" altLang="es-UY" sz="2400" dirty="0">
              <a:latin typeface="Calibri" panose="020F0502020204030204" pitchFamily="34" charset="0"/>
            </a:endParaRPr>
          </a:p>
        </p:txBody>
      </p:sp>
      <p:sp>
        <p:nvSpPr>
          <p:cNvPr id="69" name="Text Box 33">
            <a:extLst>
              <a:ext uri="{FF2B5EF4-FFF2-40B4-BE49-F238E27FC236}">
                <a16:creationId xmlns:a16="http://schemas.microsoft.com/office/drawing/2014/main" id="{1F5B5914-E126-9047-4819-626467FE0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6467" y="5121366"/>
            <a:ext cx="132760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285750" indent="-285750" eaLnBrk="0" hangingPunct="0">
              <a:buFont typeface="Calibri" panose="020F0502020204030204" pitchFamily="34" charset="0"/>
              <a:buChar char="–"/>
            </a:pPr>
            <a:r>
              <a:rPr lang="es-ES_tradnl" altLang="es-UY" dirty="0">
                <a:latin typeface="Calibri" panose="020F0502020204030204" pitchFamily="34" charset="0"/>
              </a:rPr>
              <a:t>Comprar</a:t>
            </a:r>
          </a:p>
          <a:p>
            <a:pPr marL="285750" indent="-285750" eaLnBrk="0" hangingPunct="0">
              <a:buFont typeface="Calibri" panose="020F0502020204030204" pitchFamily="34" charset="0"/>
              <a:buChar char="–"/>
            </a:pPr>
            <a:r>
              <a:rPr lang="es-ES_tradnl" altLang="es-UY" dirty="0">
                <a:latin typeface="Calibri" panose="020F0502020204030204" pitchFamily="34" charset="0"/>
              </a:rPr>
              <a:t>Financiar</a:t>
            </a:r>
          </a:p>
          <a:p>
            <a:pPr marL="285750" indent="-285750" eaLnBrk="0" hangingPunct="0">
              <a:buFont typeface="Calibri" panose="020F0502020204030204" pitchFamily="34" charset="0"/>
              <a:buChar char="–"/>
            </a:pPr>
            <a:r>
              <a:rPr lang="es-ES_tradnl" altLang="es-UY" dirty="0">
                <a:latin typeface="Calibri" panose="020F0502020204030204" pitchFamily="34" charset="0"/>
              </a:rPr>
              <a:t>Pagar</a:t>
            </a:r>
            <a:endParaRPr lang="es-ES_tradnl" altLang="es-UY" sz="2400" dirty="0">
              <a:latin typeface="Calibri" panose="020F0502020204030204" pitchFamily="34" charset="0"/>
            </a:endParaRP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9F603C57-C5E4-0E5E-F4FB-F53040D4D2B7}"/>
              </a:ext>
            </a:extLst>
          </p:cNvPr>
          <p:cNvSpPr txBox="1"/>
          <p:nvPr/>
        </p:nvSpPr>
        <p:spPr>
          <a:xfrm>
            <a:off x="1449307" y="2858779"/>
            <a:ext cx="284453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alibri" panose="020F0502020204030204" pitchFamily="34" charset="0"/>
              <a:buChar char="–"/>
            </a:pPr>
            <a:r>
              <a:rPr lang="es-UY" dirty="0"/>
              <a:t>Captar usuarios</a:t>
            </a:r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es-UY" dirty="0"/>
              <a:t>Asumir el riesgo crediticio</a:t>
            </a:r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es-UY" dirty="0"/>
              <a:t>Fondear</a:t>
            </a:r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es-UY" dirty="0"/>
              <a:t>Cobrar</a:t>
            </a:r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es-UY" dirty="0"/>
              <a:t>Seguir la mora</a:t>
            </a:r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es-UY" dirty="0"/>
              <a:t>Acciones de Marketing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72E68C63-9441-42A9-7458-5666E85FF4D4}"/>
              </a:ext>
            </a:extLst>
          </p:cNvPr>
          <p:cNvSpPr txBox="1"/>
          <p:nvPr/>
        </p:nvSpPr>
        <p:spPr>
          <a:xfrm>
            <a:off x="8391638" y="3645478"/>
            <a:ext cx="26383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alibri" panose="020F0502020204030204" pitchFamily="34" charset="0"/>
              <a:buChar char="–"/>
            </a:pPr>
            <a:r>
              <a:rPr lang="es-ES_tradnl" altLang="es-UY" dirty="0"/>
              <a:t>Adherir comercios</a:t>
            </a:r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es-ES_tradnl" altLang="es-UY" dirty="0"/>
              <a:t>Pagar al comercio</a:t>
            </a:r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es-ES_tradnl" altLang="es-UY" dirty="0"/>
              <a:t>Mover información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1DA1BD96-6F8F-A08E-636C-3E9FBE75B842}"/>
              </a:ext>
            </a:extLst>
          </p:cNvPr>
          <p:cNvSpPr txBox="1"/>
          <p:nvPr/>
        </p:nvSpPr>
        <p:spPr>
          <a:xfrm>
            <a:off x="1446467" y="1300987"/>
            <a:ext cx="273741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alibri" panose="020F0502020204030204" pitchFamily="34" charset="0"/>
              <a:buChar char="–"/>
            </a:pPr>
            <a:r>
              <a:rPr lang="es-UY" dirty="0"/>
              <a:t>Procesar</a:t>
            </a:r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es-UY" dirty="0"/>
              <a:t>Prevenir y Administrar el Fraude</a:t>
            </a:r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es-UY" dirty="0"/>
              <a:t>Regular del sistema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ED824DDB-0431-3346-2146-93C358D92E29}"/>
              </a:ext>
            </a:extLst>
          </p:cNvPr>
          <p:cNvSpPr txBox="1"/>
          <p:nvPr/>
        </p:nvSpPr>
        <p:spPr>
          <a:xfrm>
            <a:off x="8391638" y="1218528"/>
            <a:ext cx="31738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alibri" panose="020F0502020204030204" pitchFamily="34" charset="0"/>
              <a:buChar char="–"/>
            </a:pPr>
            <a:r>
              <a:rPr lang="es-UY" dirty="0"/>
              <a:t>Manejar de marca</a:t>
            </a:r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es-UY" dirty="0"/>
              <a:t>Promoción</a:t>
            </a:r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es-UY" dirty="0"/>
              <a:t>Desarrollar Nuevos productos</a:t>
            </a:r>
          </a:p>
        </p:txBody>
      </p:sp>
      <p:cxnSp>
        <p:nvCxnSpPr>
          <p:cNvPr id="76" name="Conector recto 75">
            <a:extLst>
              <a:ext uri="{FF2B5EF4-FFF2-40B4-BE49-F238E27FC236}">
                <a16:creationId xmlns:a16="http://schemas.microsoft.com/office/drawing/2014/main" id="{099A98C9-ABCE-B7FC-C223-560D9C07C716}"/>
              </a:ext>
            </a:extLst>
          </p:cNvPr>
          <p:cNvCxnSpPr/>
          <p:nvPr/>
        </p:nvCxnSpPr>
        <p:spPr>
          <a:xfrm>
            <a:off x="1040130" y="2864623"/>
            <a:ext cx="1008167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76">
            <a:extLst>
              <a:ext uri="{FF2B5EF4-FFF2-40B4-BE49-F238E27FC236}">
                <a16:creationId xmlns:a16="http://schemas.microsoft.com/office/drawing/2014/main" id="{09BFA51F-DD6B-4933-394F-2BD7921D2529}"/>
              </a:ext>
            </a:extLst>
          </p:cNvPr>
          <p:cNvCxnSpPr/>
          <p:nvPr/>
        </p:nvCxnSpPr>
        <p:spPr>
          <a:xfrm>
            <a:off x="1055160" y="4912964"/>
            <a:ext cx="1008167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ctor: angular 79">
            <a:extLst>
              <a:ext uri="{FF2B5EF4-FFF2-40B4-BE49-F238E27FC236}">
                <a16:creationId xmlns:a16="http://schemas.microsoft.com/office/drawing/2014/main" id="{53C64DC8-F93E-C710-9943-FD4755711932}"/>
              </a:ext>
            </a:extLst>
          </p:cNvPr>
          <p:cNvCxnSpPr>
            <a:cxnSpLocks/>
            <a:stCxn id="34" idx="1"/>
            <a:endCxn id="36" idx="0"/>
          </p:cNvCxnSpPr>
          <p:nvPr/>
        </p:nvCxnSpPr>
        <p:spPr>
          <a:xfrm rot="10800000" flipV="1">
            <a:off x="4725996" y="2021883"/>
            <a:ext cx="755890" cy="1117059"/>
          </a:xfrm>
          <a:prstGeom prst="bentConnector2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: angular 83">
            <a:extLst>
              <a:ext uri="{FF2B5EF4-FFF2-40B4-BE49-F238E27FC236}">
                <a16:creationId xmlns:a16="http://schemas.microsoft.com/office/drawing/2014/main" id="{89E7694E-1971-2CDA-15FF-3269E6A4F840}"/>
              </a:ext>
            </a:extLst>
          </p:cNvPr>
          <p:cNvCxnSpPr>
            <a:stCxn id="34" idx="3"/>
            <a:endCxn id="37" idx="0"/>
          </p:cNvCxnSpPr>
          <p:nvPr/>
        </p:nvCxnSpPr>
        <p:spPr>
          <a:xfrm>
            <a:off x="6692233" y="2021884"/>
            <a:ext cx="869695" cy="1117059"/>
          </a:xfrm>
          <a:prstGeom prst="bentConnector2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: angular 85">
            <a:extLst>
              <a:ext uri="{FF2B5EF4-FFF2-40B4-BE49-F238E27FC236}">
                <a16:creationId xmlns:a16="http://schemas.microsoft.com/office/drawing/2014/main" id="{88AC5174-7834-ADBB-E226-074FF8C78199}"/>
              </a:ext>
            </a:extLst>
          </p:cNvPr>
          <p:cNvCxnSpPr>
            <a:cxnSpLocks/>
            <a:stCxn id="40" idx="2"/>
            <a:endCxn id="27" idx="0"/>
          </p:cNvCxnSpPr>
          <p:nvPr/>
        </p:nvCxnSpPr>
        <p:spPr>
          <a:xfrm rot="16200000" flipH="1">
            <a:off x="4368098" y="4740778"/>
            <a:ext cx="719260" cy="597"/>
          </a:xfrm>
          <a:prstGeom prst="bentConnector3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ector: angular 87">
            <a:extLst>
              <a:ext uri="{FF2B5EF4-FFF2-40B4-BE49-F238E27FC236}">
                <a16:creationId xmlns:a16="http://schemas.microsoft.com/office/drawing/2014/main" id="{61A8B8B5-3F57-C07A-91A2-57F1CFB9AD34}"/>
              </a:ext>
            </a:extLst>
          </p:cNvPr>
          <p:cNvCxnSpPr>
            <a:cxnSpLocks/>
            <a:stCxn id="41" idx="2"/>
            <a:endCxn id="26" idx="0"/>
          </p:cNvCxnSpPr>
          <p:nvPr/>
        </p:nvCxnSpPr>
        <p:spPr>
          <a:xfrm rot="16200000" flipH="1">
            <a:off x="7248038" y="4678335"/>
            <a:ext cx="592408" cy="4612"/>
          </a:xfrm>
          <a:prstGeom prst="bentConnector3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: angular 89">
            <a:extLst>
              <a:ext uri="{FF2B5EF4-FFF2-40B4-BE49-F238E27FC236}">
                <a16:creationId xmlns:a16="http://schemas.microsoft.com/office/drawing/2014/main" id="{13F30B0A-7B6E-5D45-9493-A96B4ADC08FD}"/>
              </a:ext>
            </a:extLst>
          </p:cNvPr>
          <p:cNvCxnSpPr>
            <a:cxnSpLocks/>
            <a:stCxn id="27" idx="3"/>
            <a:endCxn id="26" idx="1"/>
          </p:cNvCxnSpPr>
          <p:nvPr/>
        </p:nvCxnSpPr>
        <p:spPr>
          <a:xfrm>
            <a:off x="5185955" y="5590595"/>
            <a:ext cx="1720403" cy="186"/>
          </a:xfrm>
          <a:prstGeom prst="bentConnector3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Gráfico 25" descr="Tienda con relleno sólido">
            <a:extLst>
              <a:ext uri="{FF2B5EF4-FFF2-40B4-BE49-F238E27FC236}">
                <a16:creationId xmlns:a16="http://schemas.microsoft.com/office/drawing/2014/main" id="{422AAF4D-F242-C970-C969-04EDD3D3C4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906358" y="4976845"/>
            <a:ext cx="1280380" cy="1227871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BC8C8B98-FEF9-E572-4695-658A9A4A8000}"/>
              </a:ext>
            </a:extLst>
          </p:cNvPr>
          <p:cNvGrpSpPr/>
          <p:nvPr/>
        </p:nvGrpSpPr>
        <p:grpSpPr>
          <a:xfrm>
            <a:off x="4249985" y="5100707"/>
            <a:ext cx="968892" cy="1308325"/>
            <a:chOff x="4245296" y="5096018"/>
            <a:chExt cx="968892" cy="1308325"/>
          </a:xfrm>
        </p:grpSpPr>
        <p:sp>
          <p:nvSpPr>
            <p:cNvPr id="42" name="Text Box 61">
              <a:extLst>
                <a:ext uri="{FF2B5EF4-FFF2-40B4-BE49-F238E27FC236}">
                  <a16:creationId xmlns:a16="http://schemas.microsoft.com/office/drawing/2014/main" id="{E489F290-D786-2CB7-59A6-7B20F5A3D1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5296" y="6072410"/>
              <a:ext cx="968892" cy="331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es-ES_tradnl" altLang="es-UY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Cliente</a:t>
              </a:r>
              <a:endParaRPr lang="es-ES" altLang="es-UY" sz="2000" b="1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27" name="Gráfico 26" descr="Usuario con relleno sólido">
              <a:extLst>
                <a:ext uri="{FF2B5EF4-FFF2-40B4-BE49-F238E27FC236}">
                  <a16:creationId xmlns:a16="http://schemas.microsoft.com/office/drawing/2014/main" id="{FDE335EF-6B4E-0590-CD5D-9CE883109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265409" y="5096018"/>
              <a:ext cx="915857" cy="9797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51676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2" grpId="0"/>
      <p:bldP spid="73" grpId="0"/>
      <p:bldP spid="74" grpId="0"/>
      <p:bldP spid="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Variante Rol Adquirente y Administrador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pic>
        <p:nvPicPr>
          <p:cNvPr id="34" name="Picture 53">
            <a:extLst>
              <a:ext uri="{FF2B5EF4-FFF2-40B4-BE49-F238E27FC236}">
                <a16:creationId xmlns:a16="http://schemas.microsoft.com/office/drawing/2014/main" id="{50616EFE-A61A-7806-BACC-D56F472F23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886" y="1530713"/>
            <a:ext cx="1210347" cy="98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55">
            <a:extLst>
              <a:ext uri="{FF2B5EF4-FFF2-40B4-BE49-F238E27FC236}">
                <a16:creationId xmlns:a16="http://schemas.microsoft.com/office/drawing/2014/main" id="{3FB466F6-0370-0BDA-DEAC-EF7B92AAF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520" y="3138943"/>
            <a:ext cx="1680951" cy="100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 Box 58">
            <a:extLst>
              <a:ext uri="{FF2B5EF4-FFF2-40B4-BE49-F238E27FC236}">
                <a16:creationId xmlns:a16="http://schemas.microsoft.com/office/drawing/2014/main" id="{3C346317-2564-8AF7-EE9D-60D3A2725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2528" y="2560900"/>
            <a:ext cx="2146943" cy="45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Entidad Administradora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0" name="Text Box 59">
            <a:extLst>
              <a:ext uri="{FF2B5EF4-FFF2-40B4-BE49-F238E27FC236}">
                <a16:creationId xmlns:a16="http://schemas.microsoft.com/office/drawing/2014/main" id="{D6EE11B1-AEF8-6392-F171-0DEC04ABF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1543" y="4107827"/>
            <a:ext cx="1531773" cy="27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   Entidad Emisora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Text Box 62">
            <a:extLst>
              <a:ext uri="{FF2B5EF4-FFF2-40B4-BE49-F238E27FC236}">
                <a16:creationId xmlns:a16="http://schemas.microsoft.com/office/drawing/2014/main" id="{58E5B46F-01E5-E2B3-7CB8-975A8A2E1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2758" y="6083840"/>
            <a:ext cx="978120" cy="2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Comercio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80" name="Conector: angular 79">
            <a:extLst>
              <a:ext uri="{FF2B5EF4-FFF2-40B4-BE49-F238E27FC236}">
                <a16:creationId xmlns:a16="http://schemas.microsoft.com/office/drawing/2014/main" id="{53C64DC8-F93E-C710-9943-FD4755711932}"/>
              </a:ext>
            </a:extLst>
          </p:cNvPr>
          <p:cNvCxnSpPr>
            <a:cxnSpLocks/>
            <a:stCxn id="34" idx="1"/>
            <a:endCxn id="36" idx="0"/>
          </p:cNvCxnSpPr>
          <p:nvPr/>
        </p:nvCxnSpPr>
        <p:spPr>
          <a:xfrm rot="10800000" flipV="1">
            <a:off x="4725996" y="2021883"/>
            <a:ext cx="755890" cy="1117059"/>
          </a:xfrm>
          <a:prstGeom prst="bentConnector2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: angular 83">
            <a:extLst>
              <a:ext uri="{FF2B5EF4-FFF2-40B4-BE49-F238E27FC236}">
                <a16:creationId xmlns:a16="http://schemas.microsoft.com/office/drawing/2014/main" id="{89E7694E-1971-2CDA-15FF-3269E6A4F840}"/>
              </a:ext>
            </a:extLst>
          </p:cNvPr>
          <p:cNvCxnSpPr>
            <a:cxnSpLocks/>
            <a:stCxn id="34" idx="3"/>
            <a:endCxn id="29" idx="0"/>
          </p:cNvCxnSpPr>
          <p:nvPr/>
        </p:nvCxnSpPr>
        <p:spPr>
          <a:xfrm>
            <a:off x="6692233" y="2021884"/>
            <a:ext cx="854315" cy="2954961"/>
          </a:xfrm>
          <a:prstGeom prst="bentConnector2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: angular 85">
            <a:extLst>
              <a:ext uri="{FF2B5EF4-FFF2-40B4-BE49-F238E27FC236}">
                <a16:creationId xmlns:a16="http://schemas.microsoft.com/office/drawing/2014/main" id="{88AC5174-7834-ADBB-E226-074FF8C78199}"/>
              </a:ext>
            </a:extLst>
          </p:cNvPr>
          <p:cNvCxnSpPr>
            <a:cxnSpLocks/>
            <a:stCxn id="40" idx="2"/>
            <a:endCxn id="18" idx="0"/>
          </p:cNvCxnSpPr>
          <p:nvPr/>
        </p:nvCxnSpPr>
        <p:spPr>
          <a:xfrm rot="16200000" flipH="1">
            <a:off x="4368098" y="4740778"/>
            <a:ext cx="719260" cy="597"/>
          </a:xfrm>
          <a:prstGeom prst="bentConnector3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: angular 89">
            <a:extLst>
              <a:ext uri="{FF2B5EF4-FFF2-40B4-BE49-F238E27FC236}">
                <a16:creationId xmlns:a16="http://schemas.microsoft.com/office/drawing/2014/main" id="{13F30B0A-7B6E-5D45-9493-A96B4ADC08FD}"/>
              </a:ext>
            </a:extLst>
          </p:cNvPr>
          <p:cNvCxnSpPr>
            <a:cxnSpLocks/>
            <a:stCxn id="18" idx="3"/>
            <a:endCxn id="29" idx="1"/>
          </p:cNvCxnSpPr>
          <p:nvPr/>
        </p:nvCxnSpPr>
        <p:spPr>
          <a:xfrm>
            <a:off x="5185955" y="5590595"/>
            <a:ext cx="1720403" cy="186"/>
          </a:xfrm>
          <a:prstGeom prst="bentConnector3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E3F273F1-D10C-8E9F-F86F-E3CD2C943E7D}"/>
              </a:ext>
            </a:extLst>
          </p:cNvPr>
          <p:cNvSpPr txBox="1"/>
          <p:nvPr/>
        </p:nvSpPr>
        <p:spPr>
          <a:xfrm>
            <a:off x="8143748" y="2560900"/>
            <a:ext cx="321005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altLang="es-UY" dirty="0"/>
              <a:t>El rol de adquirente es tomado directamente desde la Administradora con las actividades de:</a:t>
            </a:r>
          </a:p>
          <a:p>
            <a:pPr marL="285750" indent="-285750">
              <a:buFontTx/>
              <a:buChar char="-"/>
            </a:pPr>
            <a:r>
              <a:rPr lang="es-ES_tradnl" altLang="es-UY" dirty="0"/>
              <a:t>Mantenimiento de la red de comercios</a:t>
            </a:r>
          </a:p>
          <a:p>
            <a:pPr marL="285750" indent="-285750">
              <a:buFontTx/>
              <a:buChar char="-"/>
            </a:pPr>
            <a:r>
              <a:rPr lang="es-ES_tradnl" altLang="es-UY" dirty="0"/>
              <a:t>Pagos a comercios</a:t>
            </a:r>
          </a:p>
        </p:txBody>
      </p:sp>
      <p:pic>
        <p:nvPicPr>
          <p:cNvPr id="29" name="Gráfico 28" descr="Tienda con relleno sólido">
            <a:extLst>
              <a:ext uri="{FF2B5EF4-FFF2-40B4-BE49-F238E27FC236}">
                <a16:creationId xmlns:a16="http://schemas.microsoft.com/office/drawing/2014/main" id="{D10F38C0-FC47-9435-C5DD-1226CADE19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06358" y="4976845"/>
            <a:ext cx="1280380" cy="1227871"/>
          </a:xfrm>
          <a:prstGeom prst="rect">
            <a:avLst/>
          </a:prstGeom>
        </p:spPr>
      </p:pic>
      <p:grpSp>
        <p:nvGrpSpPr>
          <p:cNvPr id="16" name="Grupo 15">
            <a:extLst>
              <a:ext uri="{FF2B5EF4-FFF2-40B4-BE49-F238E27FC236}">
                <a16:creationId xmlns:a16="http://schemas.microsoft.com/office/drawing/2014/main" id="{2FB67310-9ABE-706B-BC6A-63D2B4E2DC73}"/>
              </a:ext>
            </a:extLst>
          </p:cNvPr>
          <p:cNvGrpSpPr/>
          <p:nvPr/>
        </p:nvGrpSpPr>
        <p:grpSpPr>
          <a:xfrm>
            <a:off x="4249985" y="5100707"/>
            <a:ext cx="968892" cy="1308325"/>
            <a:chOff x="4245296" y="5096018"/>
            <a:chExt cx="968892" cy="1308325"/>
          </a:xfrm>
        </p:grpSpPr>
        <p:sp>
          <p:nvSpPr>
            <p:cNvPr id="17" name="Text Box 61">
              <a:extLst>
                <a:ext uri="{FF2B5EF4-FFF2-40B4-BE49-F238E27FC236}">
                  <a16:creationId xmlns:a16="http://schemas.microsoft.com/office/drawing/2014/main" id="{7345A190-BE48-0FB1-6A54-383957F7EE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5296" y="6072410"/>
              <a:ext cx="968892" cy="331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es-ES_tradnl" altLang="es-UY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Cliente</a:t>
              </a:r>
              <a:endParaRPr lang="es-ES" altLang="es-UY" sz="2000" b="1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18" name="Gráfico 17" descr="Usuario con relleno sólido">
              <a:extLst>
                <a:ext uri="{FF2B5EF4-FFF2-40B4-BE49-F238E27FC236}">
                  <a16:creationId xmlns:a16="http://schemas.microsoft.com/office/drawing/2014/main" id="{323A2338-53BF-9377-32D0-A92AAEC7B2E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265409" y="5096018"/>
              <a:ext cx="915857" cy="9797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2916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Variante con TDC + TDD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pic>
        <p:nvPicPr>
          <p:cNvPr id="34" name="Picture 53">
            <a:extLst>
              <a:ext uri="{FF2B5EF4-FFF2-40B4-BE49-F238E27FC236}">
                <a16:creationId xmlns:a16="http://schemas.microsoft.com/office/drawing/2014/main" id="{50616EFE-A61A-7806-BACC-D56F472F23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866" y="1530713"/>
            <a:ext cx="1210347" cy="98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55">
            <a:extLst>
              <a:ext uri="{FF2B5EF4-FFF2-40B4-BE49-F238E27FC236}">
                <a16:creationId xmlns:a16="http://schemas.microsoft.com/office/drawing/2014/main" id="{3FB466F6-0370-0BDA-DEAC-EF7B92AAF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500" y="2887483"/>
            <a:ext cx="1680951" cy="100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 Box 58">
            <a:extLst>
              <a:ext uri="{FF2B5EF4-FFF2-40B4-BE49-F238E27FC236}">
                <a16:creationId xmlns:a16="http://schemas.microsoft.com/office/drawing/2014/main" id="{3C346317-2564-8AF7-EE9D-60D3A2725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3937" y="2560900"/>
            <a:ext cx="2146943" cy="45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Entidad Administradora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0" name="Text Box 59">
            <a:extLst>
              <a:ext uri="{FF2B5EF4-FFF2-40B4-BE49-F238E27FC236}">
                <a16:creationId xmlns:a16="http://schemas.microsoft.com/office/drawing/2014/main" id="{D6EE11B1-AEF8-6392-F171-0DEC04ABF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4523" y="3856367"/>
            <a:ext cx="1531773" cy="481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   Entidad Emisora</a:t>
            </a:r>
          </a:p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TDC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Text Box 62">
            <a:extLst>
              <a:ext uri="{FF2B5EF4-FFF2-40B4-BE49-F238E27FC236}">
                <a16:creationId xmlns:a16="http://schemas.microsoft.com/office/drawing/2014/main" id="{58E5B46F-01E5-E2B3-7CB8-975A8A2E1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8598" y="6083840"/>
            <a:ext cx="978120" cy="2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Comercio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80" name="Conector: angular 79">
            <a:extLst>
              <a:ext uri="{FF2B5EF4-FFF2-40B4-BE49-F238E27FC236}">
                <a16:creationId xmlns:a16="http://schemas.microsoft.com/office/drawing/2014/main" id="{53C64DC8-F93E-C710-9943-FD4755711932}"/>
              </a:ext>
            </a:extLst>
          </p:cNvPr>
          <p:cNvCxnSpPr>
            <a:cxnSpLocks/>
            <a:stCxn id="34" idx="1"/>
            <a:endCxn id="36" idx="0"/>
          </p:cNvCxnSpPr>
          <p:nvPr/>
        </p:nvCxnSpPr>
        <p:spPr>
          <a:xfrm rot="10800000" flipV="1">
            <a:off x="5708976" y="2021883"/>
            <a:ext cx="755890" cy="865599"/>
          </a:xfrm>
          <a:prstGeom prst="bentConnector2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: angular 83">
            <a:extLst>
              <a:ext uri="{FF2B5EF4-FFF2-40B4-BE49-F238E27FC236}">
                <a16:creationId xmlns:a16="http://schemas.microsoft.com/office/drawing/2014/main" id="{89E7694E-1971-2CDA-15FF-3269E6A4F840}"/>
              </a:ext>
            </a:extLst>
          </p:cNvPr>
          <p:cNvCxnSpPr>
            <a:cxnSpLocks/>
            <a:stCxn id="34" idx="3"/>
            <a:endCxn id="29" idx="0"/>
          </p:cNvCxnSpPr>
          <p:nvPr/>
        </p:nvCxnSpPr>
        <p:spPr>
          <a:xfrm>
            <a:off x="7675213" y="2021884"/>
            <a:ext cx="854315" cy="2954961"/>
          </a:xfrm>
          <a:prstGeom prst="bentConnector2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: angular 89">
            <a:extLst>
              <a:ext uri="{FF2B5EF4-FFF2-40B4-BE49-F238E27FC236}">
                <a16:creationId xmlns:a16="http://schemas.microsoft.com/office/drawing/2014/main" id="{13F30B0A-7B6E-5D45-9493-A96B4ADC08FD}"/>
              </a:ext>
            </a:extLst>
          </p:cNvPr>
          <p:cNvCxnSpPr>
            <a:cxnSpLocks/>
            <a:stCxn id="25" idx="3"/>
            <a:endCxn id="29" idx="1"/>
          </p:cNvCxnSpPr>
          <p:nvPr/>
        </p:nvCxnSpPr>
        <p:spPr>
          <a:xfrm>
            <a:off x="5135546" y="5590100"/>
            <a:ext cx="2753792" cy="681"/>
          </a:xfrm>
          <a:prstGeom prst="bentConnector3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55">
            <a:extLst>
              <a:ext uri="{FF2B5EF4-FFF2-40B4-BE49-F238E27FC236}">
                <a16:creationId xmlns:a16="http://schemas.microsoft.com/office/drawing/2014/main" id="{E475295F-988E-C44A-C2B0-7E61B00C9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142" y="2887483"/>
            <a:ext cx="1680951" cy="100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59">
            <a:extLst>
              <a:ext uri="{FF2B5EF4-FFF2-40B4-BE49-F238E27FC236}">
                <a16:creationId xmlns:a16="http://schemas.microsoft.com/office/drawing/2014/main" id="{9E54BBA6-3641-741D-F64D-60AE39624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3165" y="3856367"/>
            <a:ext cx="1531773" cy="1000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   Entidad Emisora</a:t>
            </a:r>
          </a:p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TDD</a:t>
            </a:r>
          </a:p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Cuenta Corriente / Caja de Ahorro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3" name="Conector: angular 12">
            <a:extLst>
              <a:ext uri="{FF2B5EF4-FFF2-40B4-BE49-F238E27FC236}">
                <a16:creationId xmlns:a16="http://schemas.microsoft.com/office/drawing/2014/main" id="{F055A6EA-81C9-A6BD-5ED1-47F054268A8B}"/>
              </a:ext>
            </a:extLst>
          </p:cNvPr>
          <p:cNvCxnSpPr>
            <a:stCxn id="34" idx="1"/>
            <a:endCxn id="19" idx="0"/>
          </p:cNvCxnSpPr>
          <p:nvPr/>
        </p:nvCxnSpPr>
        <p:spPr>
          <a:xfrm rot="10800000" flipV="1">
            <a:off x="3437618" y="2021883"/>
            <a:ext cx="3027248" cy="865599"/>
          </a:xfrm>
          <a:prstGeom prst="bentConnector2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Gráfico 28" descr="Tienda con relleno sólido">
            <a:extLst>
              <a:ext uri="{FF2B5EF4-FFF2-40B4-BE49-F238E27FC236}">
                <a16:creationId xmlns:a16="http://schemas.microsoft.com/office/drawing/2014/main" id="{19999016-5FB2-31CA-C41F-5BC66E1140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9338" y="4976845"/>
            <a:ext cx="1280380" cy="1227871"/>
          </a:xfrm>
          <a:prstGeom prst="rect">
            <a:avLst/>
          </a:prstGeom>
        </p:spPr>
      </p:pic>
      <p:sp>
        <p:nvSpPr>
          <p:cNvPr id="32" name="Text Box 59">
            <a:extLst>
              <a:ext uri="{FF2B5EF4-FFF2-40B4-BE49-F238E27FC236}">
                <a16:creationId xmlns:a16="http://schemas.microsoft.com/office/drawing/2014/main" id="{CE10183C-1924-15C2-C5F4-CB1FCB674C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6438" y="2269028"/>
            <a:ext cx="635566" cy="326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TDC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" name="Text Box 59">
            <a:extLst>
              <a:ext uri="{FF2B5EF4-FFF2-40B4-BE49-F238E27FC236}">
                <a16:creationId xmlns:a16="http://schemas.microsoft.com/office/drawing/2014/main" id="{A821A34B-9390-39FB-2B97-52FF4EC55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8500" y="2234754"/>
            <a:ext cx="635566" cy="326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TDD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7" name="Text Box 59">
            <a:extLst>
              <a:ext uri="{FF2B5EF4-FFF2-40B4-BE49-F238E27FC236}">
                <a16:creationId xmlns:a16="http://schemas.microsoft.com/office/drawing/2014/main" id="{BF66E771-A2EE-DEBF-1261-685D81F57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8379" y="3380923"/>
            <a:ext cx="1067348" cy="5068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+</a:t>
            </a:r>
          </a:p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 TDD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EF45169A-49EB-550B-081D-9FC9FDEB2673}"/>
              </a:ext>
            </a:extLst>
          </p:cNvPr>
          <p:cNvCxnSpPr>
            <a:cxnSpLocks/>
            <a:stCxn id="20" idx="2"/>
            <a:endCxn id="25" idx="0"/>
          </p:cNvCxnSpPr>
          <p:nvPr/>
        </p:nvCxnSpPr>
        <p:spPr>
          <a:xfrm>
            <a:off x="3439052" y="4856649"/>
            <a:ext cx="1238566" cy="24356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86C75798-73D5-332D-78A4-A39B9BD5D17E}"/>
              </a:ext>
            </a:extLst>
          </p:cNvPr>
          <p:cNvCxnSpPr>
            <a:cxnSpLocks/>
            <a:stCxn id="40" idx="2"/>
            <a:endCxn id="25" idx="0"/>
          </p:cNvCxnSpPr>
          <p:nvPr/>
        </p:nvCxnSpPr>
        <p:spPr>
          <a:xfrm flipH="1">
            <a:off x="4677618" y="4338169"/>
            <a:ext cx="1032792" cy="76204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59">
            <a:extLst>
              <a:ext uri="{FF2B5EF4-FFF2-40B4-BE49-F238E27FC236}">
                <a16:creationId xmlns:a16="http://schemas.microsoft.com/office/drawing/2014/main" id="{4D122FFF-0700-F58B-5140-99CD985FC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5854" y="3160228"/>
            <a:ext cx="1067348" cy="322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TDC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37745F3C-6032-7879-AC99-38AF27507F1F}"/>
              </a:ext>
            </a:extLst>
          </p:cNvPr>
          <p:cNvGrpSpPr/>
          <p:nvPr/>
        </p:nvGrpSpPr>
        <p:grpSpPr>
          <a:xfrm>
            <a:off x="4199576" y="5100212"/>
            <a:ext cx="968892" cy="1308325"/>
            <a:chOff x="4245296" y="5096018"/>
            <a:chExt cx="968892" cy="1308325"/>
          </a:xfrm>
        </p:grpSpPr>
        <p:sp>
          <p:nvSpPr>
            <p:cNvPr id="24" name="Text Box 61">
              <a:extLst>
                <a:ext uri="{FF2B5EF4-FFF2-40B4-BE49-F238E27FC236}">
                  <a16:creationId xmlns:a16="http://schemas.microsoft.com/office/drawing/2014/main" id="{34A5D88D-291D-D120-AA53-F7614B0998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5296" y="6072410"/>
              <a:ext cx="968892" cy="331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es-ES_tradnl" altLang="es-UY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Cliente</a:t>
              </a:r>
              <a:endParaRPr lang="es-ES" altLang="es-UY" sz="2000" b="1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25" name="Gráfico 24" descr="Usuario con relleno sólido">
              <a:extLst>
                <a:ext uri="{FF2B5EF4-FFF2-40B4-BE49-F238E27FC236}">
                  <a16:creationId xmlns:a16="http://schemas.microsoft.com/office/drawing/2014/main" id="{9E9749D1-004C-5145-9E80-2515283F69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265409" y="5096018"/>
              <a:ext cx="915857" cy="9797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4187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3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Variante con TDC + TDD + Billetera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pic>
        <p:nvPicPr>
          <p:cNvPr id="34" name="Picture 53">
            <a:extLst>
              <a:ext uri="{FF2B5EF4-FFF2-40B4-BE49-F238E27FC236}">
                <a16:creationId xmlns:a16="http://schemas.microsoft.com/office/drawing/2014/main" id="{50616EFE-A61A-7806-BACC-D56F472F23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296" y="1530713"/>
            <a:ext cx="1210347" cy="98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55">
            <a:extLst>
              <a:ext uri="{FF2B5EF4-FFF2-40B4-BE49-F238E27FC236}">
                <a16:creationId xmlns:a16="http://schemas.microsoft.com/office/drawing/2014/main" id="{3FB466F6-0370-0BDA-DEAC-EF7B92AAF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930" y="2796043"/>
            <a:ext cx="1680951" cy="100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 Box 58">
            <a:extLst>
              <a:ext uri="{FF2B5EF4-FFF2-40B4-BE49-F238E27FC236}">
                <a16:creationId xmlns:a16="http://schemas.microsoft.com/office/drawing/2014/main" id="{3C346317-2564-8AF7-EE9D-60D3A2725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8367" y="2560900"/>
            <a:ext cx="2146943" cy="45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Entidad Administradora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0" name="Text Box 59">
            <a:extLst>
              <a:ext uri="{FF2B5EF4-FFF2-40B4-BE49-F238E27FC236}">
                <a16:creationId xmlns:a16="http://schemas.microsoft.com/office/drawing/2014/main" id="{D6EE11B1-AEF8-6392-F171-0DEC04ABF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8953" y="3764927"/>
            <a:ext cx="1531773" cy="481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   Entidad Emisora</a:t>
            </a:r>
          </a:p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TDC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Text Box 62">
            <a:extLst>
              <a:ext uri="{FF2B5EF4-FFF2-40B4-BE49-F238E27FC236}">
                <a16:creationId xmlns:a16="http://schemas.microsoft.com/office/drawing/2014/main" id="{58E5B46F-01E5-E2B3-7CB8-975A8A2E1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1598" y="6152420"/>
            <a:ext cx="978120" cy="2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Comercio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80" name="Conector: angular 79">
            <a:extLst>
              <a:ext uri="{FF2B5EF4-FFF2-40B4-BE49-F238E27FC236}">
                <a16:creationId xmlns:a16="http://schemas.microsoft.com/office/drawing/2014/main" id="{53C64DC8-F93E-C710-9943-FD4755711932}"/>
              </a:ext>
            </a:extLst>
          </p:cNvPr>
          <p:cNvCxnSpPr>
            <a:cxnSpLocks/>
            <a:stCxn id="34" idx="1"/>
            <a:endCxn id="36" idx="0"/>
          </p:cNvCxnSpPr>
          <p:nvPr/>
        </p:nvCxnSpPr>
        <p:spPr>
          <a:xfrm rot="10800000" flipV="1">
            <a:off x="6863406" y="2021883"/>
            <a:ext cx="755890" cy="774159"/>
          </a:xfrm>
          <a:prstGeom prst="bentConnector2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: angular 83">
            <a:extLst>
              <a:ext uri="{FF2B5EF4-FFF2-40B4-BE49-F238E27FC236}">
                <a16:creationId xmlns:a16="http://schemas.microsoft.com/office/drawing/2014/main" id="{89E7694E-1971-2CDA-15FF-3269E6A4F840}"/>
              </a:ext>
            </a:extLst>
          </p:cNvPr>
          <p:cNvCxnSpPr>
            <a:cxnSpLocks/>
            <a:stCxn id="34" idx="3"/>
            <a:endCxn id="29" idx="0"/>
          </p:cNvCxnSpPr>
          <p:nvPr/>
        </p:nvCxnSpPr>
        <p:spPr>
          <a:xfrm>
            <a:off x="8829643" y="2021884"/>
            <a:ext cx="854315" cy="3046401"/>
          </a:xfrm>
          <a:prstGeom prst="bentConnector2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: angular 89">
            <a:extLst>
              <a:ext uri="{FF2B5EF4-FFF2-40B4-BE49-F238E27FC236}">
                <a16:creationId xmlns:a16="http://schemas.microsoft.com/office/drawing/2014/main" id="{13F30B0A-7B6E-5D45-9493-A96B4ADC08FD}"/>
              </a:ext>
            </a:extLst>
          </p:cNvPr>
          <p:cNvCxnSpPr>
            <a:cxnSpLocks/>
            <a:stCxn id="35" idx="3"/>
            <a:endCxn id="29" idx="1"/>
          </p:cNvCxnSpPr>
          <p:nvPr/>
        </p:nvCxnSpPr>
        <p:spPr>
          <a:xfrm flipV="1">
            <a:off x="5055536" y="5682221"/>
            <a:ext cx="3988232" cy="69"/>
          </a:xfrm>
          <a:prstGeom prst="bentConnector3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55">
            <a:extLst>
              <a:ext uri="{FF2B5EF4-FFF2-40B4-BE49-F238E27FC236}">
                <a16:creationId xmlns:a16="http://schemas.microsoft.com/office/drawing/2014/main" id="{E475295F-988E-C44A-C2B0-7E61B00C9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572" y="2796043"/>
            <a:ext cx="1680951" cy="100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59">
            <a:extLst>
              <a:ext uri="{FF2B5EF4-FFF2-40B4-BE49-F238E27FC236}">
                <a16:creationId xmlns:a16="http://schemas.microsoft.com/office/drawing/2014/main" id="{9E54BBA6-3641-741D-F64D-60AE39624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7595" y="3764927"/>
            <a:ext cx="1531773" cy="1000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   Entidad Emisora</a:t>
            </a:r>
          </a:p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TDD</a:t>
            </a:r>
          </a:p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Cuenta Corriente / Caja de Ahorro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3" name="Conector: angular 12">
            <a:extLst>
              <a:ext uri="{FF2B5EF4-FFF2-40B4-BE49-F238E27FC236}">
                <a16:creationId xmlns:a16="http://schemas.microsoft.com/office/drawing/2014/main" id="{F055A6EA-81C9-A6BD-5ED1-47F054268A8B}"/>
              </a:ext>
            </a:extLst>
          </p:cNvPr>
          <p:cNvCxnSpPr>
            <a:stCxn id="34" idx="1"/>
            <a:endCxn id="19" idx="0"/>
          </p:cNvCxnSpPr>
          <p:nvPr/>
        </p:nvCxnSpPr>
        <p:spPr>
          <a:xfrm rot="10800000" flipV="1">
            <a:off x="4592048" y="2021883"/>
            <a:ext cx="3027248" cy="774159"/>
          </a:xfrm>
          <a:prstGeom prst="bentConnector2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Gráfico 28" descr="Tienda con relleno sólido">
            <a:extLst>
              <a:ext uri="{FF2B5EF4-FFF2-40B4-BE49-F238E27FC236}">
                <a16:creationId xmlns:a16="http://schemas.microsoft.com/office/drawing/2014/main" id="{19999016-5FB2-31CA-C41F-5BC66E1140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043768" y="5068285"/>
            <a:ext cx="1280380" cy="1227871"/>
          </a:xfrm>
          <a:prstGeom prst="rect">
            <a:avLst/>
          </a:prstGeom>
        </p:spPr>
      </p:pic>
      <p:sp>
        <p:nvSpPr>
          <p:cNvPr id="32" name="Text Box 59">
            <a:extLst>
              <a:ext uri="{FF2B5EF4-FFF2-40B4-BE49-F238E27FC236}">
                <a16:creationId xmlns:a16="http://schemas.microsoft.com/office/drawing/2014/main" id="{CE10183C-1924-15C2-C5F4-CB1FCB674C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0868" y="2269028"/>
            <a:ext cx="635566" cy="326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TDC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" name="Text Box 59">
            <a:extLst>
              <a:ext uri="{FF2B5EF4-FFF2-40B4-BE49-F238E27FC236}">
                <a16:creationId xmlns:a16="http://schemas.microsoft.com/office/drawing/2014/main" id="{A821A34B-9390-39FB-2B97-52FF4EC55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2930" y="2234754"/>
            <a:ext cx="635566" cy="326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TDD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7" name="Text Box 59">
            <a:extLst>
              <a:ext uri="{FF2B5EF4-FFF2-40B4-BE49-F238E27FC236}">
                <a16:creationId xmlns:a16="http://schemas.microsoft.com/office/drawing/2014/main" id="{BF66E771-A2EE-DEBF-1261-685D81F57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0284" y="3413007"/>
            <a:ext cx="1067348" cy="316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+ Billetera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EF45169A-49EB-550B-081D-9FC9FDEB2673}"/>
              </a:ext>
            </a:extLst>
          </p:cNvPr>
          <p:cNvCxnSpPr>
            <a:cxnSpLocks/>
            <a:stCxn id="20" idx="2"/>
            <a:endCxn id="35" idx="0"/>
          </p:cNvCxnSpPr>
          <p:nvPr/>
        </p:nvCxnSpPr>
        <p:spPr>
          <a:xfrm>
            <a:off x="4593482" y="4765209"/>
            <a:ext cx="4126" cy="42719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86C75798-73D5-332D-78A4-A39B9BD5D17E}"/>
              </a:ext>
            </a:extLst>
          </p:cNvPr>
          <p:cNvCxnSpPr>
            <a:cxnSpLocks/>
            <a:stCxn id="40" idx="2"/>
            <a:endCxn id="35" idx="0"/>
          </p:cNvCxnSpPr>
          <p:nvPr/>
        </p:nvCxnSpPr>
        <p:spPr>
          <a:xfrm flipH="1">
            <a:off x="4597608" y="4246729"/>
            <a:ext cx="2267232" cy="94567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53">
            <a:extLst>
              <a:ext uri="{FF2B5EF4-FFF2-40B4-BE49-F238E27FC236}">
                <a16:creationId xmlns:a16="http://schemas.microsoft.com/office/drawing/2014/main" id="{62E5BB9A-D2A8-FBFB-3CA8-5E8DB3F52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933" y="2796042"/>
            <a:ext cx="1210347" cy="98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58">
            <a:extLst>
              <a:ext uri="{FF2B5EF4-FFF2-40B4-BE49-F238E27FC236}">
                <a16:creationId xmlns:a16="http://schemas.microsoft.com/office/drawing/2014/main" id="{B23044B5-64F2-4BC2-EA95-6F4BAF0FBD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2752" y="3826229"/>
            <a:ext cx="1606155" cy="54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Entidad </a:t>
            </a:r>
          </a:p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Administradora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4" name="Conector: angular 3">
            <a:extLst>
              <a:ext uri="{FF2B5EF4-FFF2-40B4-BE49-F238E27FC236}">
                <a16:creationId xmlns:a16="http://schemas.microsoft.com/office/drawing/2014/main" id="{96BA4DD0-8C19-27D4-2751-3762486ED695}"/>
              </a:ext>
            </a:extLst>
          </p:cNvPr>
          <p:cNvCxnSpPr>
            <a:stCxn id="34" idx="1"/>
            <a:endCxn id="23" idx="0"/>
          </p:cNvCxnSpPr>
          <p:nvPr/>
        </p:nvCxnSpPr>
        <p:spPr>
          <a:xfrm rot="10800000" flipV="1">
            <a:off x="2368108" y="2021884"/>
            <a:ext cx="5251189" cy="774158"/>
          </a:xfrm>
          <a:prstGeom prst="bentConnector2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59">
            <a:extLst>
              <a:ext uri="{FF2B5EF4-FFF2-40B4-BE49-F238E27FC236}">
                <a16:creationId xmlns:a16="http://schemas.microsoft.com/office/drawing/2014/main" id="{EBB30D7B-52D0-30A2-6E48-840F3B82B3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2953" y="2269028"/>
            <a:ext cx="895784" cy="326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Billetera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A300CFB9-DDF7-F34B-A27B-5C48FEC9478F}"/>
              </a:ext>
            </a:extLst>
          </p:cNvPr>
          <p:cNvCxnSpPr>
            <a:cxnSpLocks/>
            <a:stCxn id="24" idx="2"/>
            <a:endCxn id="35" idx="0"/>
          </p:cNvCxnSpPr>
          <p:nvPr/>
        </p:nvCxnSpPr>
        <p:spPr>
          <a:xfrm>
            <a:off x="2345830" y="4366260"/>
            <a:ext cx="2251778" cy="82614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59">
            <a:extLst>
              <a:ext uri="{FF2B5EF4-FFF2-40B4-BE49-F238E27FC236}">
                <a16:creationId xmlns:a16="http://schemas.microsoft.com/office/drawing/2014/main" id="{E1317C2F-CA80-696D-CE28-8A68687E09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0284" y="3112981"/>
            <a:ext cx="1067348" cy="316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TDD + TDC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761E62F7-899E-AB4F-5ED7-74F5F10A8768}"/>
              </a:ext>
            </a:extLst>
          </p:cNvPr>
          <p:cNvGrpSpPr/>
          <p:nvPr/>
        </p:nvGrpSpPr>
        <p:grpSpPr>
          <a:xfrm>
            <a:off x="4119566" y="5192402"/>
            <a:ext cx="968892" cy="1308325"/>
            <a:chOff x="4245296" y="5096018"/>
            <a:chExt cx="968892" cy="1308325"/>
          </a:xfrm>
        </p:grpSpPr>
        <p:sp>
          <p:nvSpPr>
            <p:cNvPr id="31" name="Text Box 61">
              <a:extLst>
                <a:ext uri="{FF2B5EF4-FFF2-40B4-BE49-F238E27FC236}">
                  <a16:creationId xmlns:a16="http://schemas.microsoft.com/office/drawing/2014/main" id="{7DB8267B-9FF1-34CD-366B-CAAC81C5CE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5296" y="6072410"/>
              <a:ext cx="968892" cy="331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es-ES_tradnl" altLang="es-UY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Cliente</a:t>
              </a:r>
              <a:endParaRPr lang="es-ES" altLang="es-UY" sz="2000" b="1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35" name="Gráfico 34" descr="Usuario con relleno sólido">
              <a:extLst>
                <a:ext uri="{FF2B5EF4-FFF2-40B4-BE49-F238E27FC236}">
                  <a16:creationId xmlns:a16="http://schemas.microsoft.com/office/drawing/2014/main" id="{E0835400-938F-7D36-1AAE-1EF53937BB8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265409" y="5096018"/>
              <a:ext cx="915857" cy="9797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173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24" grpId="0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4" name="Conector recto 103">
            <a:extLst>
              <a:ext uri="{FF2B5EF4-FFF2-40B4-BE49-F238E27FC236}">
                <a16:creationId xmlns:a16="http://schemas.microsoft.com/office/drawing/2014/main" id="{7C538BC8-B709-3CD9-63E2-EC1C023C65B8}"/>
              </a:ext>
            </a:extLst>
          </p:cNvPr>
          <p:cNvCxnSpPr>
            <a:cxnSpLocks/>
          </p:cNvCxnSpPr>
          <p:nvPr/>
        </p:nvCxnSpPr>
        <p:spPr>
          <a:xfrm flipV="1">
            <a:off x="1463040" y="1341438"/>
            <a:ext cx="9711641" cy="2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Proceso Diario / Compras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sp>
        <p:nvSpPr>
          <p:cNvPr id="39" name="Text Box 58">
            <a:extLst>
              <a:ext uri="{FF2B5EF4-FFF2-40B4-BE49-F238E27FC236}">
                <a16:creationId xmlns:a16="http://schemas.microsoft.com/office/drawing/2014/main" id="{3C346317-2564-8AF7-EE9D-60D3A2725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099" y="1816145"/>
            <a:ext cx="701891" cy="366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6699"/>
                </a:solidFill>
                <a:latin typeface="Calibri" panose="020F0502020204030204" pitchFamily="34" charset="0"/>
              </a:rPr>
              <a:t>TDC</a:t>
            </a:r>
            <a:endParaRPr lang="es-ES" altLang="es-UY" sz="2000" b="1" dirty="0">
              <a:solidFill>
                <a:srgbClr val="006699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Elipse 50">
            <a:extLst>
              <a:ext uri="{FF2B5EF4-FFF2-40B4-BE49-F238E27FC236}">
                <a16:creationId xmlns:a16="http://schemas.microsoft.com/office/drawing/2014/main" id="{197A06A3-711D-62FB-142D-3E37144F90C8}"/>
              </a:ext>
            </a:extLst>
          </p:cNvPr>
          <p:cNvSpPr/>
          <p:nvPr/>
        </p:nvSpPr>
        <p:spPr>
          <a:xfrm>
            <a:off x="219074" y="1658643"/>
            <a:ext cx="1040130" cy="681989"/>
          </a:xfrm>
          <a:prstGeom prst="ellipse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rgbClr val="006699"/>
              </a:solidFill>
            </a:endParaRPr>
          </a:p>
        </p:txBody>
      </p:sp>
      <p:sp>
        <p:nvSpPr>
          <p:cNvPr id="94" name="Text Box 58">
            <a:extLst>
              <a:ext uri="{FF2B5EF4-FFF2-40B4-BE49-F238E27FC236}">
                <a16:creationId xmlns:a16="http://schemas.microsoft.com/office/drawing/2014/main" id="{938F225A-4F53-F7B4-C2EE-8A8926387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4595" y="1179262"/>
            <a:ext cx="1314450" cy="47937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6699"/>
                </a:solidFill>
                <a:latin typeface="Calibri" panose="020F0502020204030204" pitchFamily="34" charset="0"/>
              </a:rPr>
              <a:t>Adquirente</a:t>
            </a:r>
            <a:endParaRPr lang="es-ES" altLang="es-UY" sz="2000" b="1" dirty="0">
              <a:solidFill>
                <a:srgbClr val="006699"/>
              </a:solidFill>
              <a:latin typeface="Calibri" panose="020F0502020204030204" pitchFamily="34" charset="0"/>
            </a:endParaRPr>
          </a:p>
        </p:txBody>
      </p:sp>
      <p:sp>
        <p:nvSpPr>
          <p:cNvPr id="95" name="Text Box 58">
            <a:extLst>
              <a:ext uri="{FF2B5EF4-FFF2-40B4-BE49-F238E27FC236}">
                <a16:creationId xmlns:a16="http://schemas.microsoft.com/office/drawing/2014/main" id="{B4D24E80-4517-1366-D961-47D8465123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7785" y="1160463"/>
            <a:ext cx="1314450" cy="3669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6699"/>
                </a:solidFill>
                <a:latin typeface="Calibri" panose="020F0502020204030204" pitchFamily="34" charset="0"/>
              </a:rPr>
              <a:t>Compensación</a:t>
            </a:r>
            <a:endParaRPr lang="es-ES" altLang="es-UY" sz="2000" b="1" dirty="0">
              <a:solidFill>
                <a:srgbClr val="006699"/>
              </a:solidFill>
              <a:latin typeface="Calibri" panose="020F0502020204030204" pitchFamily="34" charset="0"/>
            </a:endParaRPr>
          </a:p>
        </p:txBody>
      </p:sp>
      <p:sp>
        <p:nvSpPr>
          <p:cNvPr id="96" name="Text Box 58">
            <a:extLst>
              <a:ext uri="{FF2B5EF4-FFF2-40B4-BE49-F238E27FC236}">
                <a16:creationId xmlns:a16="http://schemas.microsoft.com/office/drawing/2014/main" id="{140A760B-51BA-4F88-EA6E-228F64BEB2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5633" y="1172646"/>
            <a:ext cx="1374258" cy="5639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6699"/>
                </a:solidFill>
                <a:latin typeface="Calibri" panose="020F0502020204030204" pitchFamily="34" charset="0"/>
              </a:rPr>
              <a:t>Emisor TDC</a:t>
            </a:r>
          </a:p>
          <a:p>
            <a:pPr algn="ctr"/>
            <a:r>
              <a:rPr lang="es-ES_tradnl" altLang="es-UY" sz="1400" b="1" dirty="0">
                <a:solidFill>
                  <a:srgbClr val="006699"/>
                </a:solidFill>
                <a:latin typeface="Calibri" panose="020F0502020204030204" pitchFamily="34" charset="0"/>
              </a:rPr>
              <a:t>y billetera</a:t>
            </a:r>
            <a:endParaRPr lang="es-ES" altLang="es-UY" sz="2000" b="1" dirty="0">
              <a:solidFill>
                <a:srgbClr val="006699"/>
              </a:solidFill>
              <a:latin typeface="Calibri" panose="020F0502020204030204" pitchFamily="34" charset="0"/>
            </a:endParaRPr>
          </a:p>
        </p:txBody>
      </p:sp>
      <p:sp>
        <p:nvSpPr>
          <p:cNvPr id="77" name="Text Box 58">
            <a:extLst>
              <a:ext uri="{FF2B5EF4-FFF2-40B4-BE49-F238E27FC236}">
                <a16:creationId xmlns:a16="http://schemas.microsoft.com/office/drawing/2014/main" id="{CDA2B0B5-DA84-061D-3142-4B251E4D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87943" y="1172620"/>
            <a:ext cx="1374258" cy="3879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6699"/>
                </a:solidFill>
                <a:latin typeface="Calibri" panose="020F0502020204030204" pitchFamily="34" charset="0"/>
              </a:rPr>
              <a:t>Emisor TDD</a:t>
            </a:r>
          </a:p>
        </p:txBody>
      </p: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1F42D66C-5CED-7324-4366-A2A01BEEC661}"/>
              </a:ext>
            </a:extLst>
          </p:cNvPr>
          <p:cNvCxnSpPr/>
          <p:nvPr/>
        </p:nvCxnSpPr>
        <p:spPr>
          <a:xfrm>
            <a:off x="515938" y="2985494"/>
            <a:ext cx="11288135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 Box 58">
            <a:extLst>
              <a:ext uri="{FF2B5EF4-FFF2-40B4-BE49-F238E27FC236}">
                <a16:creationId xmlns:a16="http://schemas.microsoft.com/office/drawing/2014/main" id="{E7B0DF27-7CF3-DEF7-3165-878881CEA5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099" y="3316299"/>
            <a:ext cx="701891" cy="366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6699"/>
                </a:solidFill>
                <a:latin typeface="Calibri" panose="020F0502020204030204" pitchFamily="34" charset="0"/>
              </a:rPr>
              <a:t>TDD</a:t>
            </a:r>
            <a:endParaRPr lang="es-ES" altLang="es-UY" sz="2000" b="1" dirty="0">
              <a:solidFill>
                <a:srgbClr val="006699"/>
              </a:solidFill>
              <a:latin typeface="Calibri" panose="020F0502020204030204" pitchFamily="34" charset="0"/>
            </a:endParaRPr>
          </a:p>
        </p:txBody>
      </p:sp>
      <p:sp>
        <p:nvSpPr>
          <p:cNvPr id="106" name="Text Box 58">
            <a:extLst>
              <a:ext uri="{FF2B5EF4-FFF2-40B4-BE49-F238E27FC236}">
                <a16:creationId xmlns:a16="http://schemas.microsoft.com/office/drawing/2014/main" id="{114E8C55-3BED-32AE-2FC6-D34C4B4F6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7785" y="3192608"/>
            <a:ext cx="1314450" cy="3669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Compensación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9" name="Elipse 108">
            <a:extLst>
              <a:ext uri="{FF2B5EF4-FFF2-40B4-BE49-F238E27FC236}">
                <a16:creationId xmlns:a16="http://schemas.microsoft.com/office/drawing/2014/main" id="{8E97ACAF-87E9-CA21-6F1E-DB50074DD5A9}"/>
              </a:ext>
            </a:extLst>
          </p:cNvPr>
          <p:cNvSpPr/>
          <p:nvPr/>
        </p:nvSpPr>
        <p:spPr>
          <a:xfrm>
            <a:off x="219074" y="3158797"/>
            <a:ext cx="1040130" cy="681989"/>
          </a:xfrm>
          <a:prstGeom prst="ellipse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rgbClr val="006699"/>
              </a:solidFill>
            </a:endParaRPr>
          </a:p>
        </p:txBody>
      </p:sp>
      <p:sp>
        <p:nvSpPr>
          <p:cNvPr id="110" name="Text Box 58">
            <a:extLst>
              <a:ext uri="{FF2B5EF4-FFF2-40B4-BE49-F238E27FC236}">
                <a16:creationId xmlns:a16="http://schemas.microsoft.com/office/drawing/2014/main" id="{6C4735C0-11B3-9B74-D0C1-7AB1B4690B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8775" y="3194627"/>
            <a:ext cx="1314450" cy="3669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Autorización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1" name="Text Box 58">
            <a:extLst>
              <a:ext uri="{FF2B5EF4-FFF2-40B4-BE49-F238E27FC236}">
                <a16:creationId xmlns:a16="http://schemas.microsoft.com/office/drawing/2014/main" id="{4D60438F-730C-EF39-AD9B-1478D3340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8775" y="3804651"/>
            <a:ext cx="1314450" cy="3669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Liquidación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13" name="Conector recto de flecha 112">
            <a:extLst>
              <a:ext uri="{FF2B5EF4-FFF2-40B4-BE49-F238E27FC236}">
                <a16:creationId xmlns:a16="http://schemas.microsoft.com/office/drawing/2014/main" id="{FD1725B1-7DD5-7678-CBF8-67FEDC39B14E}"/>
              </a:ext>
            </a:extLst>
          </p:cNvPr>
          <p:cNvCxnSpPr>
            <a:cxnSpLocks/>
            <a:stCxn id="110" idx="3"/>
            <a:endCxn id="106" idx="1"/>
          </p:cNvCxnSpPr>
          <p:nvPr/>
        </p:nvCxnSpPr>
        <p:spPr>
          <a:xfrm flipV="1">
            <a:off x="2943225" y="3376101"/>
            <a:ext cx="2194560" cy="20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ector recto de flecha 114">
            <a:extLst>
              <a:ext uri="{FF2B5EF4-FFF2-40B4-BE49-F238E27FC236}">
                <a16:creationId xmlns:a16="http://schemas.microsoft.com/office/drawing/2014/main" id="{324937B3-6475-59B3-4B45-6055620CA18C}"/>
              </a:ext>
            </a:extLst>
          </p:cNvPr>
          <p:cNvCxnSpPr>
            <a:cxnSpLocks/>
            <a:stCxn id="110" idx="2"/>
            <a:endCxn id="111" idx="0"/>
          </p:cNvCxnSpPr>
          <p:nvPr/>
        </p:nvCxnSpPr>
        <p:spPr>
          <a:xfrm>
            <a:off x="2286000" y="3561613"/>
            <a:ext cx="0" cy="243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 Box 58">
            <a:extLst>
              <a:ext uri="{FF2B5EF4-FFF2-40B4-BE49-F238E27FC236}">
                <a16:creationId xmlns:a16="http://schemas.microsoft.com/office/drawing/2014/main" id="{EDAE62E2-F0F2-1148-1CF9-DE166F691A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17847" y="3730471"/>
            <a:ext cx="1314450" cy="36698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Débito Compra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24" name="Conector recto de flecha 123">
            <a:extLst>
              <a:ext uri="{FF2B5EF4-FFF2-40B4-BE49-F238E27FC236}">
                <a16:creationId xmlns:a16="http://schemas.microsoft.com/office/drawing/2014/main" id="{B110FD60-3D70-1ACA-4B3F-A5E7ACB0DA4A}"/>
              </a:ext>
            </a:extLst>
          </p:cNvPr>
          <p:cNvCxnSpPr>
            <a:stCxn id="110" idx="2"/>
            <a:endCxn id="116" idx="1"/>
          </p:cNvCxnSpPr>
          <p:nvPr/>
        </p:nvCxnSpPr>
        <p:spPr>
          <a:xfrm>
            <a:off x="2286000" y="3561613"/>
            <a:ext cx="7231847" cy="3523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ector recto 124">
            <a:extLst>
              <a:ext uri="{FF2B5EF4-FFF2-40B4-BE49-F238E27FC236}">
                <a16:creationId xmlns:a16="http://schemas.microsoft.com/office/drawing/2014/main" id="{B1969CEE-64C5-C7BF-A9F5-615DEB1FB9A0}"/>
              </a:ext>
            </a:extLst>
          </p:cNvPr>
          <p:cNvCxnSpPr/>
          <p:nvPr/>
        </p:nvCxnSpPr>
        <p:spPr>
          <a:xfrm>
            <a:off x="515938" y="4387821"/>
            <a:ext cx="11288135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 Box 58">
            <a:extLst>
              <a:ext uri="{FF2B5EF4-FFF2-40B4-BE49-F238E27FC236}">
                <a16:creationId xmlns:a16="http://schemas.microsoft.com/office/drawing/2014/main" id="{D44628C7-193E-8C6F-BD29-743A016F4D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974" y="4718626"/>
            <a:ext cx="898104" cy="38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6699"/>
                </a:solidFill>
                <a:latin typeface="Calibri" panose="020F0502020204030204" pitchFamily="34" charset="0"/>
              </a:rPr>
              <a:t>Billetera</a:t>
            </a:r>
            <a:endParaRPr lang="es-ES" altLang="es-UY" sz="2000" b="1" dirty="0">
              <a:solidFill>
                <a:srgbClr val="006699"/>
              </a:solidFill>
              <a:latin typeface="Calibri" panose="020F0502020204030204" pitchFamily="34" charset="0"/>
            </a:endParaRPr>
          </a:p>
        </p:txBody>
      </p:sp>
      <p:sp>
        <p:nvSpPr>
          <p:cNvPr id="127" name="Text Box 58">
            <a:extLst>
              <a:ext uri="{FF2B5EF4-FFF2-40B4-BE49-F238E27FC236}">
                <a16:creationId xmlns:a16="http://schemas.microsoft.com/office/drawing/2014/main" id="{23B8A582-EDF0-DD78-1080-32295E82E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7785" y="4594935"/>
            <a:ext cx="1314450" cy="3669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Compensación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8" name="Elipse 127">
            <a:extLst>
              <a:ext uri="{FF2B5EF4-FFF2-40B4-BE49-F238E27FC236}">
                <a16:creationId xmlns:a16="http://schemas.microsoft.com/office/drawing/2014/main" id="{777AFD8B-8141-1FDC-C3B1-24225CAE90E4}"/>
              </a:ext>
            </a:extLst>
          </p:cNvPr>
          <p:cNvSpPr/>
          <p:nvPr/>
        </p:nvSpPr>
        <p:spPr>
          <a:xfrm>
            <a:off x="219074" y="4561124"/>
            <a:ext cx="1040130" cy="681989"/>
          </a:xfrm>
          <a:prstGeom prst="ellipse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rgbClr val="006699"/>
              </a:solidFill>
            </a:endParaRPr>
          </a:p>
        </p:txBody>
      </p:sp>
      <p:sp>
        <p:nvSpPr>
          <p:cNvPr id="129" name="Text Box 58">
            <a:extLst>
              <a:ext uri="{FF2B5EF4-FFF2-40B4-BE49-F238E27FC236}">
                <a16:creationId xmlns:a16="http://schemas.microsoft.com/office/drawing/2014/main" id="{EB452E1C-9A3E-3A09-72C6-C8FBB88848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8775" y="4596954"/>
            <a:ext cx="1314450" cy="3669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Autorización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0" name="Text Box 58">
            <a:extLst>
              <a:ext uri="{FF2B5EF4-FFF2-40B4-BE49-F238E27FC236}">
                <a16:creationId xmlns:a16="http://schemas.microsoft.com/office/drawing/2014/main" id="{09C5912D-2251-F84B-9E30-0F39368E91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8775" y="5206978"/>
            <a:ext cx="1314450" cy="3669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Liquidación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31" name="Conector recto de flecha 130">
            <a:extLst>
              <a:ext uri="{FF2B5EF4-FFF2-40B4-BE49-F238E27FC236}">
                <a16:creationId xmlns:a16="http://schemas.microsoft.com/office/drawing/2014/main" id="{0D6DC53E-A3F9-D439-C0C9-25630952480B}"/>
              </a:ext>
            </a:extLst>
          </p:cNvPr>
          <p:cNvCxnSpPr>
            <a:cxnSpLocks/>
            <a:stCxn id="129" idx="3"/>
            <a:endCxn id="127" idx="1"/>
          </p:cNvCxnSpPr>
          <p:nvPr/>
        </p:nvCxnSpPr>
        <p:spPr>
          <a:xfrm flipV="1">
            <a:off x="2943225" y="4778428"/>
            <a:ext cx="2194560" cy="20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ector recto de flecha 131">
            <a:extLst>
              <a:ext uri="{FF2B5EF4-FFF2-40B4-BE49-F238E27FC236}">
                <a16:creationId xmlns:a16="http://schemas.microsoft.com/office/drawing/2014/main" id="{2F457441-2613-082A-B594-A8CAC11E3170}"/>
              </a:ext>
            </a:extLst>
          </p:cNvPr>
          <p:cNvCxnSpPr>
            <a:cxnSpLocks/>
            <a:stCxn id="129" idx="2"/>
            <a:endCxn id="130" idx="0"/>
          </p:cNvCxnSpPr>
          <p:nvPr/>
        </p:nvCxnSpPr>
        <p:spPr>
          <a:xfrm>
            <a:off x="2286000" y="4963940"/>
            <a:ext cx="0" cy="243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 Box 58">
            <a:extLst>
              <a:ext uri="{FF2B5EF4-FFF2-40B4-BE49-F238E27FC236}">
                <a16:creationId xmlns:a16="http://schemas.microsoft.com/office/drawing/2014/main" id="{3842806F-0995-D26D-5EDB-2C4C554090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7784" y="5132798"/>
            <a:ext cx="1314450" cy="36698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Débito Compra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34" name="Conector recto de flecha 133">
            <a:extLst>
              <a:ext uri="{FF2B5EF4-FFF2-40B4-BE49-F238E27FC236}">
                <a16:creationId xmlns:a16="http://schemas.microsoft.com/office/drawing/2014/main" id="{795453A7-28F7-35B6-55AF-ABC21E5A8EC3}"/>
              </a:ext>
            </a:extLst>
          </p:cNvPr>
          <p:cNvCxnSpPr>
            <a:stCxn id="129" idx="2"/>
            <a:endCxn id="133" idx="1"/>
          </p:cNvCxnSpPr>
          <p:nvPr/>
        </p:nvCxnSpPr>
        <p:spPr>
          <a:xfrm>
            <a:off x="2286000" y="4963940"/>
            <a:ext cx="4951784" cy="3523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 Box 58">
            <a:extLst>
              <a:ext uri="{FF2B5EF4-FFF2-40B4-BE49-F238E27FC236}">
                <a16:creationId xmlns:a16="http://schemas.microsoft.com/office/drawing/2014/main" id="{7482068B-7BC5-9ECD-2B4F-2D29C7596D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1167" y="5116267"/>
            <a:ext cx="1314450" cy="36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Saldo</a:t>
            </a:r>
          </a:p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Billetera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6" name="Elipse 135">
            <a:extLst>
              <a:ext uri="{FF2B5EF4-FFF2-40B4-BE49-F238E27FC236}">
                <a16:creationId xmlns:a16="http://schemas.microsoft.com/office/drawing/2014/main" id="{12B89D81-815A-36B3-7749-EE884ACDFC0A}"/>
              </a:ext>
            </a:extLst>
          </p:cNvPr>
          <p:cNvSpPr/>
          <p:nvPr/>
        </p:nvSpPr>
        <p:spPr>
          <a:xfrm>
            <a:off x="8736452" y="5017558"/>
            <a:ext cx="1040130" cy="68198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38" name="CuadroTexto 137">
            <a:extLst>
              <a:ext uri="{FF2B5EF4-FFF2-40B4-BE49-F238E27FC236}">
                <a16:creationId xmlns:a16="http://schemas.microsoft.com/office/drawing/2014/main" id="{697FEF44-62F4-7CBD-847A-15CB28A714FD}"/>
              </a:ext>
            </a:extLst>
          </p:cNvPr>
          <p:cNvSpPr txBox="1"/>
          <p:nvPr/>
        </p:nvSpPr>
        <p:spPr>
          <a:xfrm>
            <a:off x="10425092" y="3943313"/>
            <a:ext cx="71692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sz="1200" dirty="0"/>
              <a:t>+ Cargos</a:t>
            </a:r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7AB6FB35-F4DC-E976-6277-EADF08AD46C0}"/>
              </a:ext>
            </a:extLst>
          </p:cNvPr>
          <p:cNvSpPr txBox="1"/>
          <p:nvPr/>
        </p:nvSpPr>
        <p:spPr>
          <a:xfrm>
            <a:off x="8052009" y="5380905"/>
            <a:ext cx="71692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sz="1200" dirty="0"/>
              <a:t>+ Cargos</a:t>
            </a:r>
          </a:p>
        </p:txBody>
      </p:sp>
      <p:sp>
        <p:nvSpPr>
          <p:cNvPr id="50" name="Text Box 58">
            <a:extLst>
              <a:ext uri="{FF2B5EF4-FFF2-40B4-BE49-F238E27FC236}">
                <a16:creationId xmlns:a16="http://schemas.microsoft.com/office/drawing/2014/main" id="{FECB3B6D-87A1-BDAD-D74E-13182CCB7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7785" y="1742483"/>
            <a:ext cx="1314450" cy="3669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Compensación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Text Box 58">
            <a:extLst>
              <a:ext uri="{FF2B5EF4-FFF2-40B4-BE49-F238E27FC236}">
                <a16:creationId xmlns:a16="http://schemas.microsoft.com/office/drawing/2014/main" id="{DD7C6788-749F-F92E-7E17-6E1B3D1AF5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8775" y="1744502"/>
            <a:ext cx="1314450" cy="3669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Autorización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Text Box 58">
            <a:extLst>
              <a:ext uri="{FF2B5EF4-FFF2-40B4-BE49-F238E27FC236}">
                <a16:creationId xmlns:a16="http://schemas.microsoft.com/office/drawing/2014/main" id="{015D1261-9AA4-9FD9-FE07-2B15CFD07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8775" y="2354526"/>
            <a:ext cx="1314450" cy="3669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Liquidación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54" name="Conector recto de flecha 53">
            <a:extLst>
              <a:ext uri="{FF2B5EF4-FFF2-40B4-BE49-F238E27FC236}">
                <a16:creationId xmlns:a16="http://schemas.microsoft.com/office/drawing/2014/main" id="{27CE14B2-AF20-5754-ACBE-4A1CFEFEA5EE}"/>
              </a:ext>
            </a:extLst>
          </p:cNvPr>
          <p:cNvCxnSpPr>
            <a:cxnSpLocks/>
            <a:stCxn id="52" idx="3"/>
            <a:endCxn id="50" idx="1"/>
          </p:cNvCxnSpPr>
          <p:nvPr/>
        </p:nvCxnSpPr>
        <p:spPr>
          <a:xfrm flipV="1">
            <a:off x="2943225" y="1925976"/>
            <a:ext cx="2194560" cy="20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de flecha 54">
            <a:extLst>
              <a:ext uri="{FF2B5EF4-FFF2-40B4-BE49-F238E27FC236}">
                <a16:creationId xmlns:a16="http://schemas.microsoft.com/office/drawing/2014/main" id="{E0925B3C-33C0-F6A3-2ED3-9C8A7D7189DB}"/>
              </a:ext>
            </a:extLst>
          </p:cNvPr>
          <p:cNvCxnSpPr>
            <a:cxnSpLocks/>
            <a:stCxn id="52" idx="2"/>
            <a:endCxn id="53" idx="0"/>
          </p:cNvCxnSpPr>
          <p:nvPr/>
        </p:nvCxnSpPr>
        <p:spPr>
          <a:xfrm>
            <a:off x="2286000" y="2111488"/>
            <a:ext cx="0" cy="243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 Box 58">
            <a:extLst>
              <a:ext uri="{FF2B5EF4-FFF2-40B4-BE49-F238E27FC236}">
                <a16:creationId xmlns:a16="http://schemas.microsoft.com/office/drawing/2014/main" id="{662ACC1E-5309-C6BE-C191-1F00B9A7C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7784" y="2280346"/>
            <a:ext cx="1314450" cy="36698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Débito Compra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58" name="Conector recto de flecha 57">
            <a:extLst>
              <a:ext uri="{FF2B5EF4-FFF2-40B4-BE49-F238E27FC236}">
                <a16:creationId xmlns:a16="http://schemas.microsoft.com/office/drawing/2014/main" id="{E48BC19D-7A0D-2356-FE56-5E5211AC48D2}"/>
              </a:ext>
            </a:extLst>
          </p:cNvPr>
          <p:cNvCxnSpPr>
            <a:stCxn id="52" idx="2"/>
            <a:endCxn id="56" idx="1"/>
          </p:cNvCxnSpPr>
          <p:nvPr/>
        </p:nvCxnSpPr>
        <p:spPr>
          <a:xfrm>
            <a:off x="2286000" y="2111488"/>
            <a:ext cx="4951784" cy="3523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 Box 58">
            <a:extLst>
              <a:ext uri="{FF2B5EF4-FFF2-40B4-BE49-F238E27FC236}">
                <a16:creationId xmlns:a16="http://schemas.microsoft.com/office/drawing/2014/main" id="{3A3E143A-5433-D260-6AA7-5A578D913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1167" y="2263815"/>
            <a:ext cx="1314450" cy="36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Disponible </a:t>
            </a:r>
          </a:p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TDC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0" name="Elipse 59">
            <a:extLst>
              <a:ext uri="{FF2B5EF4-FFF2-40B4-BE49-F238E27FC236}">
                <a16:creationId xmlns:a16="http://schemas.microsoft.com/office/drawing/2014/main" id="{50748AB6-BC38-B92F-9FE3-EB81AE689B7C}"/>
              </a:ext>
            </a:extLst>
          </p:cNvPr>
          <p:cNvSpPr/>
          <p:nvPr/>
        </p:nvSpPr>
        <p:spPr>
          <a:xfrm>
            <a:off x="8736452" y="2165106"/>
            <a:ext cx="1040130" cy="68198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70286BAA-FB19-9AC6-491C-8A2DD150FB4B}"/>
              </a:ext>
            </a:extLst>
          </p:cNvPr>
          <p:cNvSpPr txBox="1"/>
          <p:nvPr/>
        </p:nvSpPr>
        <p:spPr>
          <a:xfrm>
            <a:off x="8052009" y="2528453"/>
            <a:ext cx="71692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sz="1200" dirty="0"/>
              <a:t>+ Cargos</a:t>
            </a:r>
          </a:p>
        </p:txBody>
      </p:sp>
    </p:spTree>
    <p:extLst>
      <p:ext uri="{BB962C8B-B14F-4D97-AF65-F5344CB8AC3E}">
        <p14:creationId xmlns:p14="http://schemas.microsoft.com/office/powerpoint/2010/main" val="152708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1" grpId="0" animBg="1"/>
      <p:bldP spid="94" grpId="0" animBg="1"/>
      <p:bldP spid="95" grpId="0" animBg="1"/>
      <p:bldP spid="96" grpId="0" animBg="1"/>
      <p:bldP spid="77" grpId="0" animBg="1"/>
      <p:bldP spid="105" grpId="0"/>
      <p:bldP spid="106" grpId="0" animBg="1"/>
      <p:bldP spid="109" grpId="0" animBg="1"/>
      <p:bldP spid="110" grpId="0" animBg="1"/>
      <p:bldP spid="111" grpId="0" animBg="1"/>
      <p:bldP spid="116" grpId="0" animBg="1"/>
      <p:bldP spid="126" grpId="0"/>
      <p:bldP spid="127" grpId="0" animBg="1"/>
      <p:bldP spid="128" grpId="0" animBg="1"/>
      <p:bldP spid="129" grpId="0" animBg="1"/>
      <p:bldP spid="130" grpId="0" animBg="1"/>
      <p:bldP spid="133" grpId="0" animBg="1"/>
      <p:bldP spid="135" grpId="0"/>
      <p:bldP spid="136" grpId="0" animBg="1"/>
      <p:bldP spid="138" grpId="0" animBg="1"/>
      <p:bldP spid="139" grpId="0" animBg="1"/>
      <p:bldP spid="50" grpId="0" animBg="1"/>
      <p:bldP spid="52" grpId="0" animBg="1"/>
      <p:bldP spid="53" grpId="0" animBg="1"/>
      <p:bldP spid="56" grpId="0" animBg="1"/>
      <p:bldP spid="59" grpId="0"/>
      <p:bldP spid="60" grpId="0" animBg="1"/>
      <p:bldP spid="6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Autorización por compras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cxnSp>
        <p:nvCxnSpPr>
          <p:cNvPr id="55" name="Conector: angular 54">
            <a:extLst>
              <a:ext uri="{FF2B5EF4-FFF2-40B4-BE49-F238E27FC236}">
                <a16:creationId xmlns:a16="http://schemas.microsoft.com/office/drawing/2014/main" id="{73278273-65DE-B54B-9712-3B4C4F9C5991}"/>
              </a:ext>
            </a:extLst>
          </p:cNvPr>
          <p:cNvCxnSpPr>
            <a:cxnSpLocks/>
            <a:endCxn id="87" idx="3"/>
          </p:cNvCxnSpPr>
          <p:nvPr/>
        </p:nvCxnSpPr>
        <p:spPr>
          <a:xfrm rot="10800000" flipV="1">
            <a:off x="3452513" y="2586641"/>
            <a:ext cx="2380879" cy="731429"/>
          </a:xfrm>
          <a:prstGeom prst="bentConnector3">
            <a:avLst>
              <a:gd name="adj1" fmla="val 55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: angular 57">
            <a:extLst>
              <a:ext uri="{FF2B5EF4-FFF2-40B4-BE49-F238E27FC236}">
                <a16:creationId xmlns:a16="http://schemas.microsoft.com/office/drawing/2014/main" id="{10CB0F99-8013-F76F-9331-617E4A876F7E}"/>
              </a:ext>
            </a:extLst>
          </p:cNvPr>
          <p:cNvCxnSpPr>
            <a:cxnSpLocks/>
            <a:stCxn id="88" idx="2"/>
            <a:endCxn id="85" idx="0"/>
          </p:cNvCxnSpPr>
          <p:nvPr/>
        </p:nvCxnSpPr>
        <p:spPr>
          <a:xfrm rot="16200000" flipH="1">
            <a:off x="2089626" y="4584277"/>
            <a:ext cx="1063733" cy="1604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: angular 58">
            <a:extLst>
              <a:ext uri="{FF2B5EF4-FFF2-40B4-BE49-F238E27FC236}">
                <a16:creationId xmlns:a16="http://schemas.microsoft.com/office/drawing/2014/main" id="{B902E2D1-BE24-6777-E1EF-868699441A73}"/>
              </a:ext>
            </a:extLst>
          </p:cNvPr>
          <p:cNvCxnSpPr>
            <a:cxnSpLocks/>
          </p:cNvCxnSpPr>
          <p:nvPr/>
        </p:nvCxnSpPr>
        <p:spPr>
          <a:xfrm flipV="1">
            <a:off x="3154654" y="5480365"/>
            <a:ext cx="5798521" cy="1325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: angular 61">
            <a:extLst>
              <a:ext uri="{FF2B5EF4-FFF2-40B4-BE49-F238E27FC236}">
                <a16:creationId xmlns:a16="http://schemas.microsoft.com/office/drawing/2014/main" id="{6C43C79A-7E1F-CAD5-1C26-AFDD0367001B}"/>
              </a:ext>
            </a:extLst>
          </p:cNvPr>
          <p:cNvCxnSpPr>
            <a:cxnSpLocks/>
          </p:cNvCxnSpPr>
          <p:nvPr/>
        </p:nvCxnSpPr>
        <p:spPr>
          <a:xfrm rot="16200000" flipV="1">
            <a:off x="6507145" y="2573364"/>
            <a:ext cx="2634976" cy="25614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uadroTexto 62">
            <a:extLst>
              <a:ext uri="{FF2B5EF4-FFF2-40B4-BE49-F238E27FC236}">
                <a16:creationId xmlns:a16="http://schemas.microsoft.com/office/drawing/2014/main" id="{8CF8573E-EA67-14B4-762F-168D31C78E52}"/>
              </a:ext>
            </a:extLst>
          </p:cNvPr>
          <p:cNvSpPr txBox="1"/>
          <p:nvPr/>
        </p:nvSpPr>
        <p:spPr>
          <a:xfrm>
            <a:off x="5092483" y="5299962"/>
            <a:ext cx="209358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sz="1400" dirty="0"/>
              <a:t>(1) Pedido de autorización</a:t>
            </a:r>
          </a:p>
        </p:txBody>
      </p:sp>
      <p:cxnSp>
        <p:nvCxnSpPr>
          <p:cNvPr id="64" name="Conector: angular 63">
            <a:extLst>
              <a:ext uri="{FF2B5EF4-FFF2-40B4-BE49-F238E27FC236}">
                <a16:creationId xmlns:a16="http://schemas.microsoft.com/office/drawing/2014/main" id="{C453D66F-F050-6122-AF58-31BFD746CBB3}"/>
              </a:ext>
            </a:extLst>
          </p:cNvPr>
          <p:cNvCxnSpPr>
            <a:cxnSpLocks/>
          </p:cNvCxnSpPr>
          <p:nvPr/>
        </p:nvCxnSpPr>
        <p:spPr>
          <a:xfrm rot="10800000">
            <a:off x="3121733" y="5875763"/>
            <a:ext cx="5831443" cy="1270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uadroTexto 64">
            <a:extLst>
              <a:ext uri="{FF2B5EF4-FFF2-40B4-BE49-F238E27FC236}">
                <a16:creationId xmlns:a16="http://schemas.microsoft.com/office/drawing/2014/main" id="{D5B1FA78-9436-61BA-476D-3A8FEADC5C0C}"/>
              </a:ext>
            </a:extLst>
          </p:cNvPr>
          <p:cNvSpPr txBox="1"/>
          <p:nvPr/>
        </p:nvSpPr>
        <p:spPr>
          <a:xfrm>
            <a:off x="4844197" y="5678395"/>
            <a:ext cx="265098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sz="1400" dirty="0"/>
              <a:t>(7) Entrega de servicio o producto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2C98AF44-5C2B-0067-8CDE-D614416EEEFC}"/>
              </a:ext>
            </a:extLst>
          </p:cNvPr>
          <p:cNvSpPr txBox="1"/>
          <p:nvPr/>
        </p:nvSpPr>
        <p:spPr>
          <a:xfrm>
            <a:off x="7124285" y="3592474"/>
            <a:ext cx="113159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UY" sz="1400" dirty="0"/>
              <a:t>(2) Envío de autorización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33A5212B-F48B-ED5C-1CCF-EC18F8BA536E}"/>
              </a:ext>
            </a:extLst>
          </p:cNvPr>
          <p:cNvSpPr txBox="1"/>
          <p:nvPr/>
        </p:nvSpPr>
        <p:spPr>
          <a:xfrm>
            <a:off x="4065086" y="3033371"/>
            <a:ext cx="119998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UY" sz="1400" dirty="0"/>
              <a:t>(3) Envío de autorización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E132C026-332D-D4FF-3263-02A7D45A8096}"/>
              </a:ext>
            </a:extLst>
          </p:cNvPr>
          <p:cNvSpPr txBox="1"/>
          <p:nvPr/>
        </p:nvSpPr>
        <p:spPr>
          <a:xfrm>
            <a:off x="1722952" y="4163395"/>
            <a:ext cx="1870428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UY" sz="1400" dirty="0"/>
              <a:t>(4) Descuento de disponible / </a:t>
            </a:r>
          </a:p>
          <a:p>
            <a:pPr algn="ctr"/>
            <a:r>
              <a:rPr lang="es-UY" sz="1400" dirty="0"/>
              <a:t>Débito compra</a:t>
            </a:r>
          </a:p>
        </p:txBody>
      </p:sp>
      <p:cxnSp>
        <p:nvCxnSpPr>
          <p:cNvPr id="74" name="Conector: angular 73">
            <a:extLst>
              <a:ext uri="{FF2B5EF4-FFF2-40B4-BE49-F238E27FC236}">
                <a16:creationId xmlns:a16="http://schemas.microsoft.com/office/drawing/2014/main" id="{70B69B7E-FF9A-0DF4-9474-5FB8936EC536}"/>
              </a:ext>
            </a:extLst>
          </p:cNvPr>
          <p:cNvCxnSpPr>
            <a:cxnSpLocks/>
            <a:stCxn id="87" idx="0"/>
            <a:endCxn id="81" idx="1"/>
          </p:cNvCxnSpPr>
          <p:nvPr/>
        </p:nvCxnSpPr>
        <p:spPr>
          <a:xfrm rot="5400000" flipH="1" flipV="1">
            <a:off x="3690310" y="990104"/>
            <a:ext cx="749552" cy="290609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CuadroTexto 74">
            <a:extLst>
              <a:ext uri="{FF2B5EF4-FFF2-40B4-BE49-F238E27FC236}">
                <a16:creationId xmlns:a16="http://schemas.microsoft.com/office/drawing/2014/main" id="{047EA255-E48F-0FFC-1BE0-4A2EF4A9935B}"/>
              </a:ext>
            </a:extLst>
          </p:cNvPr>
          <p:cNvSpPr txBox="1"/>
          <p:nvPr/>
        </p:nvSpPr>
        <p:spPr>
          <a:xfrm>
            <a:off x="3042894" y="1632536"/>
            <a:ext cx="1906401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UY" sz="1400" dirty="0"/>
              <a:t>(5) </a:t>
            </a:r>
          </a:p>
          <a:p>
            <a:pPr algn="ctr"/>
            <a:r>
              <a:rPr lang="es-UY" sz="1400" dirty="0"/>
              <a:t>Envío respuesta – Operación autorizada</a:t>
            </a:r>
          </a:p>
        </p:txBody>
      </p:sp>
      <p:cxnSp>
        <p:nvCxnSpPr>
          <p:cNvPr id="78" name="Conector: angular 77">
            <a:extLst>
              <a:ext uri="{FF2B5EF4-FFF2-40B4-BE49-F238E27FC236}">
                <a16:creationId xmlns:a16="http://schemas.microsoft.com/office/drawing/2014/main" id="{078B6032-D172-CC3E-F180-54098EBED753}"/>
              </a:ext>
            </a:extLst>
          </p:cNvPr>
          <p:cNvCxnSpPr>
            <a:cxnSpLocks/>
            <a:stCxn id="81" idx="3"/>
          </p:cNvCxnSpPr>
          <p:nvPr/>
        </p:nvCxnSpPr>
        <p:spPr>
          <a:xfrm>
            <a:off x="6728483" y="2068377"/>
            <a:ext cx="3019306" cy="3103196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CuadroTexto 78">
            <a:extLst>
              <a:ext uri="{FF2B5EF4-FFF2-40B4-BE49-F238E27FC236}">
                <a16:creationId xmlns:a16="http://schemas.microsoft.com/office/drawing/2014/main" id="{B3BEEE67-6614-BDC6-F38A-D1A951065A1C}"/>
              </a:ext>
            </a:extLst>
          </p:cNvPr>
          <p:cNvSpPr txBox="1"/>
          <p:nvPr/>
        </p:nvSpPr>
        <p:spPr>
          <a:xfrm>
            <a:off x="7409958" y="1608512"/>
            <a:ext cx="1886014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UY" sz="1400" dirty="0"/>
              <a:t>(6) </a:t>
            </a:r>
          </a:p>
          <a:p>
            <a:pPr algn="ctr"/>
            <a:r>
              <a:rPr lang="es-UY" sz="1400" dirty="0"/>
              <a:t>Envío respuesta – Operación autorizada</a:t>
            </a:r>
          </a:p>
        </p:txBody>
      </p:sp>
      <p:pic>
        <p:nvPicPr>
          <p:cNvPr id="81" name="Picture 53">
            <a:extLst>
              <a:ext uri="{FF2B5EF4-FFF2-40B4-BE49-F238E27FC236}">
                <a16:creationId xmlns:a16="http://schemas.microsoft.com/office/drawing/2014/main" id="{06F107EF-6895-4EC7-1BD8-8BD89451D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136" y="1577206"/>
            <a:ext cx="1210347" cy="98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2" name="Grupo 81">
            <a:extLst>
              <a:ext uri="{FF2B5EF4-FFF2-40B4-BE49-F238E27FC236}">
                <a16:creationId xmlns:a16="http://schemas.microsoft.com/office/drawing/2014/main" id="{7AF1101C-6F9A-5F84-E560-EBD0D17353C7}"/>
              </a:ext>
            </a:extLst>
          </p:cNvPr>
          <p:cNvGrpSpPr/>
          <p:nvPr/>
        </p:nvGrpSpPr>
        <p:grpSpPr>
          <a:xfrm>
            <a:off x="2151472" y="5124166"/>
            <a:ext cx="968892" cy="1308325"/>
            <a:chOff x="4245296" y="5096018"/>
            <a:chExt cx="968892" cy="1308325"/>
          </a:xfrm>
        </p:grpSpPr>
        <p:sp>
          <p:nvSpPr>
            <p:cNvPr id="83" name="Text Box 61">
              <a:extLst>
                <a:ext uri="{FF2B5EF4-FFF2-40B4-BE49-F238E27FC236}">
                  <a16:creationId xmlns:a16="http://schemas.microsoft.com/office/drawing/2014/main" id="{E06F62C3-8C75-F292-85B0-039EE410E7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5296" y="6072410"/>
              <a:ext cx="968892" cy="331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es-ES_tradnl" altLang="es-UY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Cliente</a:t>
              </a:r>
              <a:endParaRPr lang="es-ES" altLang="es-UY" sz="2000" b="1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85" name="Gráfico 84" descr="Usuario con relleno sólido">
              <a:extLst>
                <a:ext uri="{FF2B5EF4-FFF2-40B4-BE49-F238E27FC236}">
                  <a16:creationId xmlns:a16="http://schemas.microsoft.com/office/drawing/2014/main" id="{861F3B89-B169-F75A-B67F-41AFFEBCF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265409" y="5096018"/>
              <a:ext cx="915857" cy="979776"/>
            </a:xfrm>
            <a:prstGeom prst="rect">
              <a:avLst/>
            </a:prstGeom>
          </p:spPr>
        </p:pic>
      </p:grpSp>
      <p:sp>
        <p:nvSpPr>
          <p:cNvPr id="86" name="Text Box 58">
            <a:extLst>
              <a:ext uri="{FF2B5EF4-FFF2-40B4-BE49-F238E27FC236}">
                <a16:creationId xmlns:a16="http://schemas.microsoft.com/office/drawing/2014/main" id="{C31F05B9-2E89-7A0C-AEE8-48FEBC49B6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2251" y="1236902"/>
            <a:ext cx="2146943" cy="301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Entidad Administradora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87" name="Picture 55">
            <a:extLst>
              <a:ext uri="{FF2B5EF4-FFF2-40B4-BE49-F238E27FC236}">
                <a16:creationId xmlns:a16="http://schemas.microsoft.com/office/drawing/2014/main" id="{A5CEDE8F-AA53-50C6-4948-62CC05B0E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561" y="2817929"/>
            <a:ext cx="1680951" cy="100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" name="Text Box 59">
            <a:extLst>
              <a:ext uri="{FF2B5EF4-FFF2-40B4-BE49-F238E27FC236}">
                <a16:creationId xmlns:a16="http://schemas.microsoft.com/office/drawing/2014/main" id="{5A975E8C-D974-CE28-1AC0-4230346377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584" y="3786813"/>
            <a:ext cx="1531773" cy="27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   Entidad Emisora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2" name="Text Box 62">
            <a:extLst>
              <a:ext uri="{FF2B5EF4-FFF2-40B4-BE49-F238E27FC236}">
                <a16:creationId xmlns:a16="http://schemas.microsoft.com/office/drawing/2014/main" id="{6F8CFEE8-2DA2-EF36-ED4A-9A1FFA336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9623" y="6100998"/>
            <a:ext cx="978120" cy="2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s-ES_tradnl" altLang="es-UY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Comercio</a:t>
            </a:r>
            <a:endParaRPr lang="es-ES" altLang="es-UY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14" name="Gráfico 113" descr="Tienda con relleno sólido">
            <a:extLst>
              <a:ext uri="{FF2B5EF4-FFF2-40B4-BE49-F238E27FC236}">
                <a16:creationId xmlns:a16="http://schemas.microsoft.com/office/drawing/2014/main" id="{1053C84E-7282-8992-1242-07372F2170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811793" y="5062583"/>
            <a:ext cx="1280380" cy="1227871"/>
          </a:xfrm>
          <a:prstGeom prst="rect">
            <a:avLst/>
          </a:prstGeom>
        </p:spPr>
      </p:pic>
      <p:sp>
        <p:nvSpPr>
          <p:cNvPr id="43" name="Elipse 42">
            <a:extLst>
              <a:ext uri="{FF2B5EF4-FFF2-40B4-BE49-F238E27FC236}">
                <a16:creationId xmlns:a16="http://schemas.microsoft.com/office/drawing/2014/main" id="{5310F59E-371C-4084-1E31-2CB404C93742}"/>
              </a:ext>
            </a:extLst>
          </p:cNvPr>
          <p:cNvSpPr/>
          <p:nvPr/>
        </p:nvSpPr>
        <p:spPr>
          <a:xfrm rot="20354764">
            <a:off x="740941" y="1492655"/>
            <a:ext cx="7098386" cy="32780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03B755C9-8E11-5C10-EFD5-62EDF96CDF48}"/>
              </a:ext>
            </a:extLst>
          </p:cNvPr>
          <p:cNvSpPr txBox="1"/>
          <p:nvPr/>
        </p:nvSpPr>
        <p:spPr>
          <a:xfrm>
            <a:off x="390443" y="1288027"/>
            <a:ext cx="2421337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UY" sz="1400" b="1" dirty="0"/>
              <a:t>TDC y Billetera </a:t>
            </a:r>
            <a:r>
              <a:rPr lang="es-UY" sz="1400" dirty="0"/>
              <a:t>– Todo hecho en administradora</a:t>
            </a:r>
          </a:p>
          <a:p>
            <a:r>
              <a:rPr lang="es-UY" sz="1400" b="1" dirty="0"/>
              <a:t>TDD</a:t>
            </a:r>
            <a:r>
              <a:rPr lang="es-UY" sz="1400" dirty="0"/>
              <a:t> – El pedido de autorización viaja al Emisor</a:t>
            </a:r>
          </a:p>
        </p:txBody>
      </p:sp>
    </p:spTree>
    <p:extLst>
      <p:ext uri="{BB962C8B-B14F-4D97-AF65-F5344CB8AC3E}">
        <p14:creationId xmlns:p14="http://schemas.microsoft.com/office/powerpoint/2010/main" val="2567151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Autorización por compras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E02378A-4FB8-ACA6-ACE0-9E7F5332BD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978" r="14290" b="6060"/>
          <a:stretch/>
        </p:blipFill>
        <p:spPr>
          <a:xfrm>
            <a:off x="4036536" y="1108710"/>
            <a:ext cx="4124642" cy="2137410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770086CE-5FD0-560E-6B1B-F16BC9001CE1}"/>
              </a:ext>
            </a:extLst>
          </p:cNvPr>
          <p:cNvSpPr txBox="1"/>
          <p:nvPr/>
        </p:nvSpPr>
        <p:spPr>
          <a:xfrm>
            <a:off x="342900" y="3359386"/>
            <a:ext cx="11510010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s-UY" dirty="0"/>
              <a:t>(1) Un cliente realiza una compra en un comercio, abona con su tarjeta y se solicita la respectiva autorización.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s-UY" dirty="0"/>
              <a:t>(2) El comercio envía el pedido de autorización electrónicamente a la Administradora (Caso Cabal).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s-UY" dirty="0"/>
              <a:t>(3) La administradora recibe el pedido, identifica el Emisor de la tarjeta y envía a éste el pedido de autorización. </a:t>
            </a:r>
            <a:r>
              <a:rPr lang="es-UY" baseline="30000" dirty="0"/>
              <a:t>(*)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s-UY" dirty="0"/>
              <a:t>(4) El Emisor hace sus controles y autoriza la operación. </a:t>
            </a:r>
            <a:r>
              <a:rPr lang="es-UY" baseline="30000" dirty="0"/>
              <a:t>(*)</a:t>
            </a:r>
            <a:endParaRPr lang="es-UY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s-UY" dirty="0"/>
              <a:t>(5) Desde el Emisor se envía a la Administradora el código de autorización correspondiente.</a:t>
            </a:r>
            <a:r>
              <a:rPr lang="es-UY" baseline="30000" dirty="0"/>
              <a:t> (*)</a:t>
            </a:r>
            <a:endParaRPr lang="es-UY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s-UY" dirty="0"/>
              <a:t>(6) La Administradora recibe el código de autorización del Emisor y lo remite a la terminal de POS del comercio. </a:t>
            </a:r>
            <a:r>
              <a:rPr lang="es-UY" baseline="30000" dirty="0"/>
              <a:t>(*)</a:t>
            </a:r>
            <a:endParaRPr lang="es-UY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s-UY" dirty="0"/>
              <a:t>(7) Siendo una operación aprobada, el POS del comercio emite un ticket respaldo de la compra, el cual es entregado al cliente. El comercio entrega al cliente el producto o servicio adquirido con la tarjeta.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85BC64F-C2F3-90DD-6AA9-6B12B105D610}"/>
              </a:ext>
            </a:extLst>
          </p:cNvPr>
          <p:cNvSpPr txBox="1"/>
          <p:nvPr/>
        </p:nvSpPr>
        <p:spPr>
          <a:xfrm>
            <a:off x="342899" y="6310648"/>
            <a:ext cx="101548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Y" baseline="30000" dirty="0"/>
              <a:t>(*) Para el caso de Cabal, tener en cuenta que para los pasos marcados para TDC y Billetera, dichos pasos se hacen en la propia administradora. 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6530312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3824</TotalTime>
  <Words>830</Words>
  <Application>Microsoft Office PowerPoint</Application>
  <PresentationFormat>Panorámica</PresentationFormat>
  <Paragraphs>154</Paragraphs>
  <Slides>12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de Office</vt:lpstr>
      <vt:lpstr>Presentación de PowerPoint</vt:lpstr>
      <vt:lpstr>Objetivo</vt:lpstr>
      <vt:lpstr>Sistema Abierto / Actores y Roles (Aplica a TDC)</vt:lpstr>
      <vt:lpstr>Variante Rol Adquirente y Administrador (Aplica a TDC)</vt:lpstr>
      <vt:lpstr>Variante con TDC + TDD</vt:lpstr>
      <vt:lpstr>Variante con TDC + TDD + Billetera</vt:lpstr>
      <vt:lpstr>Proceso Diario / Compras</vt:lpstr>
      <vt:lpstr>Autorización por compras</vt:lpstr>
      <vt:lpstr>Autorización por compras</vt:lpstr>
      <vt:lpstr>Compensación y liquidación a comercio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Emisor</dc:title>
  <dc:creator>Fernando Lapchik</dc:creator>
  <cp:lastModifiedBy>Fernando Lapchik</cp:lastModifiedBy>
  <cp:revision>146</cp:revision>
  <cp:lastPrinted>2021-10-08T21:03:20Z</cp:lastPrinted>
  <dcterms:created xsi:type="dcterms:W3CDTF">2021-06-25T17:46:31Z</dcterms:created>
  <dcterms:modified xsi:type="dcterms:W3CDTF">2022-07-11T19:57:33Z</dcterms:modified>
</cp:coreProperties>
</file>