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510" r:id="rId3"/>
    <p:sldId id="514" r:id="rId4"/>
    <p:sldId id="511" r:id="rId5"/>
    <p:sldId id="512" r:id="rId6"/>
    <p:sldId id="513" r:id="rId7"/>
    <p:sldId id="516" r:id="rId8"/>
    <p:sldId id="515" r:id="rId9"/>
    <p:sldId id="463" r:id="rId10"/>
  </p:sldIdLst>
  <p:sldSz cx="12192000" cy="6858000"/>
  <p:notesSz cx="6858000" cy="9313863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1" userDrawn="1">
          <p15:clr>
            <a:srgbClr val="A4A3A4"/>
          </p15:clr>
        </p15:guide>
        <p15:guide id="2" pos="3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FF9900"/>
    <a:srgbClr val="336699"/>
    <a:srgbClr val="FBE5D6"/>
    <a:srgbClr val="BFBFB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842" autoAdjust="0"/>
  </p:normalViewPr>
  <p:slideViewPr>
    <p:cSldViewPr snapToGrid="0" showGuides="1">
      <p:cViewPr varScale="1">
        <p:scale>
          <a:sx n="60" d="100"/>
          <a:sy n="60" d="100"/>
        </p:scale>
        <p:origin x="840" y="44"/>
      </p:cViewPr>
      <p:guideLst>
        <p:guide orient="horz" pos="731"/>
        <p:guide pos="3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08D01-7ACF-49DE-BCD3-571FE92B47E8}" type="datetimeFigureOut">
              <a:rPr lang="es-UY" smtClean="0"/>
              <a:t>23/8/2022</a:t>
            </a:fld>
            <a:endParaRPr lang="es-UY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35000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82296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612DA-C130-4DCA-95E7-B90486EEBC14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06492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1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569452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6A9CC3-6289-48E9-9CCB-3F9A90188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1B4027-D0C4-46BE-8DF8-0208D4430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51966E2-A065-4BFB-B0C0-E12E350A1D7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E0C8774-C61C-4B39-8E2F-12AC3596D693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894064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6888CE-EDC5-436F-AF16-80428DFCC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07E545-9CC2-4224-873A-3C74621962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B91C658-35A6-4692-886D-96B934F358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29E705C-9A20-48F2-AE53-FCF67AF00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23/8/2022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E926BC-41D4-42B3-8F0A-223D4A928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696254-2601-400F-98C2-BA70C1213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41994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2A0119-83A7-4FA6-A28F-06B74AC4B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EE70346-39BA-43C1-B5FD-C0BFA19030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7959EF2-5011-4DFE-84A1-B93C123B59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238F1B7-A0A8-401C-A319-4C6FA92FA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23/8/2022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7DF40B4-6FF6-43D3-8625-9212520E4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97A95E0-3112-4B97-98A5-DC993989A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8504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788B74-6A83-4657-8D17-905B123AF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9BF6929-2ECE-4A33-BED8-C954B956EF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21EAAB-87F3-4BAE-8653-CA059D01E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23/8/2022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E14B3D8-D7BE-4C97-A222-F7CB3A992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0C1B5F-6E07-459A-9538-5F18D5B2E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688790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0C52854-6ADD-466A-981B-4774546F09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383404C-6A5E-4242-946A-D42E0F11E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98E6F96-D47B-404A-9637-FFF74F45E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23/8/2022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2B20E9-A871-4546-98D9-EE8FB3F17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C0CD3D-BFE1-4EF4-AB66-6CB2AAADB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18057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6A9CC3-6289-48E9-9CCB-3F9A90188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1B4027-D0C4-46BE-8DF8-0208D4430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51966E2-A065-4BFB-B0C0-E12E350A1D7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E0C8774-C61C-4B39-8E2F-12AC3596D693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8283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64540-ED64-404F-8073-657FB110A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7753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13A4D3-9A9B-4960-A79C-924A4AF59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210"/>
            <a:ext cx="10515600" cy="53571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1E9A49E-5156-4F92-B787-6C37CBFEEA4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47FBEC0-EAAC-4B72-B984-1F24452C342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A28E601-72FD-B7AB-F460-C08D44671A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53871" y="194554"/>
            <a:ext cx="999857" cy="33873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E1D1EA3-4606-CF17-EDD1-E49ECC419A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14877" y="6177746"/>
            <a:ext cx="690229" cy="45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355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64540-ED64-404F-8073-657FB110A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7753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13A4D3-9A9B-4960-A79C-924A4AF59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210"/>
            <a:ext cx="10515600" cy="53571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1E9A49E-5156-4F92-B787-6C37CBFEEA4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47FBEC0-EAAC-4B72-B984-1F24452C342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C345C74-CF9D-432E-852C-CEFFFFC78A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25539" y="122362"/>
            <a:ext cx="1330140" cy="57378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E8C24F9-8E7B-CDEF-BAA6-107441E45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06985" y="6200175"/>
            <a:ext cx="999857" cy="33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117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F3F09B-E87F-4D7B-BF6D-7B74D6F9A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772758-B14F-459D-B971-0AC8126BA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B2F43A-982A-4547-B28F-50422B964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23/8/2022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707F05-C645-4F75-AF83-7A6CECB1D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DEA908-0BCC-41F2-BB42-0AFAC3AC6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88849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5B1940-EB2D-4951-AB83-8019959CE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A8696E-EC3A-411B-9F25-3CB7C9B590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747DCA4-2C39-4EF7-A10B-AE42CE0891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8081E5-82C9-4728-A436-2302F311D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23/8/2022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80B98CB-668F-470A-B1C2-859EBBBCB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7A16C3-A093-4B46-8D7F-C47087D46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3220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F13520-0CE4-4207-87E3-75AFC103D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D76D38A-1471-490A-9432-C9CE587A2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BB3CCA6-760C-462E-B2FC-F961CF7EF6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4B8BDD8-3A95-493A-BE88-28404F01A9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A7D9561-4C56-4BE1-9AB0-7E20F4D758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977299D-2EAD-492B-8057-4B5E4E4A5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23/8/2022</a:t>
            </a:fld>
            <a:endParaRPr lang="es-UY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05E23A4-CFDA-49AC-805C-36CAF3B11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B5E8290-14D3-4A25-A9DF-DCAE566B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5834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913FCE-C685-4956-ADA4-EBD722AA3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A42AC0A-DE99-4387-BB49-BEB8EFEAE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23/8/2022</a:t>
            </a:fld>
            <a:endParaRPr lang="es-UY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39A6444-0EAF-467F-9851-A2654AB8E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F7D11AB-0BE0-4E2E-8D19-7480B8883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373175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46B27BCA-A382-4B45-8692-43C5B852CC3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E6ACCA0F-C943-4EC0-9C15-A622C249265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688A0AC-29B1-47FB-BB14-1A1AD89FF5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25539" y="122362"/>
            <a:ext cx="1330140" cy="57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449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4535EEC-EE8B-449A-9AF5-B9757ADFA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EDA90A6-1BB9-46F9-B979-7EB4609D4F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0C0819F-329E-40AB-B792-3E52405D15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2F2AE-0352-4067-B230-869247876B7E}" type="datetimeFigureOut">
              <a:rPr lang="es-UY" smtClean="0"/>
              <a:t>23/8/2022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6B65BC-024F-494C-8DBB-8F11F1867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535BF75-B053-4897-A7BF-E51B562A03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2354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B04FEF96-AD7B-4A49-B277-122421E58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5159" y="3790934"/>
            <a:ext cx="4572000" cy="542579"/>
          </a:xfrm>
        </p:spPr>
        <p:txBody>
          <a:bodyPr/>
          <a:lstStyle/>
          <a:p>
            <a:pPr algn="l"/>
            <a:r>
              <a:rPr lang="es-UY" dirty="0">
                <a:solidFill>
                  <a:srgbClr val="006699"/>
                </a:solidFill>
              </a:rPr>
              <a:t>23/08/2022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19696E0-9A51-479C-A4A4-3F7B2A09D85D}"/>
              </a:ext>
            </a:extLst>
          </p:cNvPr>
          <p:cNvSpPr/>
          <p:nvPr/>
        </p:nvSpPr>
        <p:spPr>
          <a:xfrm>
            <a:off x="10017760" y="71120"/>
            <a:ext cx="1981200" cy="86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DD33ACB-41EE-4D22-A655-78230CD15A25}"/>
              </a:ext>
            </a:extLst>
          </p:cNvPr>
          <p:cNvSpPr txBox="1"/>
          <p:nvPr/>
        </p:nvSpPr>
        <p:spPr>
          <a:xfrm>
            <a:off x="1335159" y="2144461"/>
            <a:ext cx="563692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4400" b="1" dirty="0">
                <a:solidFill>
                  <a:srgbClr val="006699"/>
                </a:solidFill>
              </a:rPr>
              <a:t>Procesamiento General</a:t>
            </a:r>
          </a:p>
          <a:p>
            <a:r>
              <a:rPr lang="es-UY" sz="4400" b="1" dirty="0">
                <a:solidFill>
                  <a:srgbClr val="006699"/>
                </a:solidFill>
              </a:rPr>
              <a:t>Visión Macro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7E60A83-23C8-686A-0199-B583CA07F7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3921" y="1160463"/>
            <a:ext cx="2609161" cy="88392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389EB7D-E074-D421-327F-EFB8150DA0C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62252" y="3764629"/>
            <a:ext cx="4183008" cy="2977237"/>
          </a:xfrm>
          <a:prstGeom prst="rect">
            <a:avLst/>
          </a:prstGeom>
        </p:spPr>
      </p:pic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81CAA5F-97C8-C6F4-7E3F-867E21BE930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7" t="6166" r="12133" b="12137"/>
          <a:stretch/>
        </p:blipFill>
        <p:spPr>
          <a:xfrm>
            <a:off x="1463921" y="4972050"/>
            <a:ext cx="1470643" cy="96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663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Procesamiento General / Visión Macro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5572125" cy="14891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b="1" dirty="0"/>
              <a:t>Mantenimiento General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Parámetros generales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Parámetros de Emisores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B4FF724-879B-3E4B-EFDF-C207AB43D91E}"/>
              </a:ext>
            </a:extLst>
          </p:cNvPr>
          <p:cNvSpPr txBox="1">
            <a:spLocks/>
          </p:cNvSpPr>
          <p:nvPr/>
        </p:nvSpPr>
        <p:spPr>
          <a:xfrm>
            <a:off x="515938" y="4446176"/>
            <a:ext cx="5572125" cy="20491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b="1" dirty="0"/>
              <a:t>Proceso Diario Transaccional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Procesamiento de compras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Procesamiento de pagos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Procesamiento de ajustes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7451954-DD0A-7F9F-1840-93301CD7EE8C}"/>
              </a:ext>
            </a:extLst>
          </p:cNvPr>
          <p:cNvSpPr txBox="1">
            <a:spLocks/>
          </p:cNvSpPr>
          <p:nvPr/>
        </p:nvSpPr>
        <p:spPr>
          <a:xfrm>
            <a:off x="523875" y="2836790"/>
            <a:ext cx="4287026" cy="1719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b="1" dirty="0"/>
              <a:t>Proceso Diario Novedades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ABM Clientes (y Empresas)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ABM Comercios</a:t>
            </a: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2B63A136-29C9-2B62-0495-3BF4B4A0BB3E}"/>
              </a:ext>
            </a:extLst>
          </p:cNvPr>
          <p:cNvSpPr txBox="1">
            <a:spLocks/>
          </p:cNvSpPr>
          <p:nvPr/>
        </p:nvSpPr>
        <p:spPr>
          <a:xfrm>
            <a:off x="6095999" y="1243012"/>
            <a:ext cx="5961321" cy="46289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b="1" dirty="0"/>
              <a:t>Proceso de Cierre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Planes en cuotas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Cargos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Intereses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Impuestos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Pago mínimo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Devengamiento según atraso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Resúmenes de cuenta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Archivos para contabilización</a:t>
            </a: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A59BB8E0-9DE1-6587-98DD-E9364D6A4677}"/>
              </a:ext>
            </a:extLst>
          </p:cNvPr>
          <p:cNvSpPr txBox="1">
            <a:spLocks/>
          </p:cNvSpPr>
          <p:nvPr/>
        </p:nvSpPr>
        <p:spPr>
          <a:xfrm>
            <a:off x="6088063" y="5921974"/>
            <a:ext cx="4287026" cy="6027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b="1" dirty="0"/>
              <a:t>Proceso Fin de Mes</a:t>
            </a:r>
          </a:p>
        </p:txBody>
      </p:sp>
    </p:spTree>
    <p:extLst>
      <p:ext uri="{BB962C8B-B14F-4D97-AF65-F5344CB8AC3E}">
        <p14:creationId xmlns:p14="http://schemas.microsoft.com/office/powerpoint/2010/main" val="2562036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I. Mantenimiento general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533446" cy="54321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600" dirty="0"/>
              <a:t>Mantenimiento de parámetros generales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Corresponde a la configuración de un conjunto de tablas que son usadas, por diversos procesos, a lo largo de todo el procesamiento.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600" dirty="0"/>
              <a:t>Mantenimiento de parámetros de Emisores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Corresponde a la configuración del conjunto de informaciones, variables y parámetros que se definen a nivel de cada uno de los emisores, para ser utilizadas a lo largo del procesamiento.</a:t>
            </a:r>
          </a:p>
        </p:txBody>
      </p:sp>
    </p:spTree>
    <p:extLst>
      <p:ext uri="{BB962C8B-B14F-4D97-AF65-F5344CB8AC3E}">
        <p14:creationId xmlns:p14="http://schemas.microsoft.com/office/powerpoint/2010/main" val="278910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II. Proceso DIARIO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6802733" y="1274909"/>
            <a:ext cx="4287026" cy="40413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600" dirty="0"/>
              <a:t>ABM Clientes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600" dirty="0"/>
              <a:t>ABM Comercios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40BD68E9-AE19-BF98-9C43-560BA514FBF2}"/>
              </a:ext>
            </a:extLst>
          </p:cNvPr>
          <p:cNvSpPr txBox="1">
            <a:spLocks/>
          </p:cNvSpPr>
          <p:nvPr/>
        </p:nvSpPr>
        <p:spPr>
          <a:xfrm>
            <a:off x="527419" y="1274909"/>
            <a:ext cx="5572125" cy="54321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600" dirty="0"/>
              <a:t>Procesamiento de compras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Locales / TC + TD + DIMO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Internacionales / TC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Débitos Automáticos / TC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600" dirty="0"/>
              <a:t>Procesamiento de pagos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600" dirty="0"/>
              <a:t>Procesamiento de ajustes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Ajustes comunes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Cuotización (financiaciones)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s-UY" sz="3200" dirty="0"/>
          </a:p>
        </p:txBody>
      </p:sp>
    </p:spTree>
    <p:extLst>
      <p:ext uri="{BB962C8B-B14F-4D97-AF65-F5344CB8AC3E}">
        <p14:creationId xmlns:p14="http://schemas.microsoft.com/office/powerpoint/2010/main" val="1314839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III. Proceso de CIERRE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533446" cy="54321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Planes en cuotas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Cargos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Intereses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Impuestos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Pago mínimo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Devengamiento según atraso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Resúmenes de cuenta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Archivos para contabilización</a:t>
            </a:r>
          </a:p>
        </p:txBody>
      </p:sp>
    </p:spTree>
    <p:extLst>
      <p:ext uri="{BB962C8B-B14F-4D97-AF65-F5344CB8AC3E}">
        <p14:creationId xmlns:p14="http://schemas.microsoft.com/office/powerpoint/2010/main" val="3535535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III. Proceso de FIN DE MES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533446" cy="54321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Generación de la información para: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2800" dirty="0"/>
              <a:t>Facturación de aranceles a comercios. 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2800" dirty="0"/>
              <a:t>Generación de previsiones por incobrables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2800" dirty="0"/>
              <a:t>De otras informaciones según requerimientos normativos y operativos</a:t>
            </a:r>
          </a:p>
        </p:txBody>
      </p:sp>
    </p:spTree>
    <p:extLst>
      <p:ext uri="{BB962C8B-B14F-4D97-AF65-F5344CB8AC3E}">
        <p14:creationId xmlns:p14="http://schemas.microsoft.com/office/powerpoint/2010/main" val="3883544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Procesamiento General / Visión Macro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76063"/>
            <a:ext cx="9181985" cy="14891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b="1" dirty="0"/>
              <a:t>Mantenimiento General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>
                <a:solidFill>
                  <a:srgbClr val="0070C0"/>
                </a:solidFill>
              </a:rPr>
              <a:t>Parámetros generales --</a:t>
            </a:r>
            <a:r>
              <a:rPr lang="es-UY" i="0" dirty="0">
                <a:solidFill>
                  <a:srgbClr val="0070C0"/>
                </a:solidFill>
                <a:effectLst/>
              </a:rPr>
              <a:t>&gt; Relevamiento de información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>
                <a:solidFill>
                  <a:srgbClr val="0070C0"/>
                </a:solidFill>
              </a:rPr>
              <a:t>Parámetros de Emisores --</a:t>
            </a:r>
            <a:r>
              <a:rPr lang="es-UY" i="0" dirty="0">
                <a:solidFill>
                  <a:srgbClr val="0070C0"/>
                </a:solidFill>
                <a:effectLst/>
              </a:rPr>
              <a:t>&gt; Relevamiento de información</a:t>
            </a:r>
            <a:endParaRPr lang="es-UY" dirty="0">
              <a:solidFill>
                <a:srgbClr val="0070C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B4FF724-879B-3E4B-EFDF-C207AB43D91E}"/>
              </a:ext>
            </a:extLst>
          </p:cNvPr>
          <p:cNvSpPr txBox="1">
            <a:spLocks/>
          </p:cNvSpPr>
          <p:nvPr/>
        </p:nvSpPr>
        <p:spPr>
          <a:xfrm>
            <a:off x="515938" y="4479227"/>
            <a:ext cx="10589064" cy="20491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b="1" dirty="0"/>
              <a:t>Proceso Diario Transaccional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>
                <a:solidFill>
                  <a:srgbClr val="FF0000"/>
                </a:solidFill>
              </a:rPr>
              <a:t>Procesamiento de compras --</a:t>
            </a:r>
            <a:r>
              <a:rPr lang="es-UY" i="0" dirty="0">
                <a:solidFill>
                  <a:srgbClr val="FF0000"/>
                </a:solidFill>
                <a:effectLst/>
              </a:rPr>
              <a:t>&gt; Profundizar proceso de “Presentación”</a:t>
            </a:r>
            <a:endParaRPr lang="es-UY" dirty="0">
              <a:solidFill>
                <a:srgbClr val="FF0000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Procesamiento de pagos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Procesamiento de ajustes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7451954-DD0A-7F9F-1840-93301CD7EE8C}"/>
              </a:ext>
            </a:extLst>
          </p:cNvPr>
          <p:cNvSpPr txBox="1">
            <a:spLocks/>
          </p:cNvSpPr>
          <p:nvPr/>
        </p:nvSpPr>
        <p:spPr>
          <a:xfrm>
            <a:off x="523875" y="2869841"/>
            <a:ext cx="4287026" cy="1719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b="1" dirty="0"/>
              <a:t>Proceso Diario Novedades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ABM Clientes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ABM Comercios</a:t>
            </a:r>
          </a:p>
        </p:txBody>
      </p:sp>
    </p:spTree>
    <p:extLst>
      <p:ext uri="{BB962C8B-B14F-4D97-AF65-F5344CB8AC3E}">
        <p14:creationId xmlns:p14="http://schemas.microsoft.com/office/powerpoint/2010/main" val="597434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Procesamiento General / Visión Macro</a:t>
            </a: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2B63A136-29C9-2B62-0495-3BF4B4A0BB3E}"/>
              </a:ext>
            </a:extLst>
          </p:cNvPr>
          <p:cNvSpPr txBox="1">
            <a:spLocks/>
          </p:cNvSpPr>
          <p:nvPr/>
        </p:nvSpPr>
        <p:spPr>
          <a:xfrm>
            <a:off x="532480" y="1281626"/>
            <a:ext cx="10594556" cy="46289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b="1" dirty="0"/>
              <a:t>Proceso de Cierre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Planes en cuotas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>
                <a:solidFill>
                  <a:srgbClr val="00B050"/>
                </a:solidFill>
              </a:rPr>
              <a:t>Cargos --</a:t>
            </a:r>
            <a:r>
              <a:rPr lang="es-UY" i="0" dirty="0">
                <a:solidFill>
                  <a:srgbClr val="00B050"/>
                </a:solidFill>
                <a:effectLst/>
              </a:rPr>
              <a:t>&gt; Armado de documentación</a:t>
            </a:r>
            <a:endParaRPr lang="es-UY" dirty="0">
              <a:solidFill>
                <a:srgbClr val="00B050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>
                <a:solidFill>
                  <a:srgbClr val="00B050"/>
                </a:solidFill>
              </a:rPr>
              <a:t>Intereses --</a:t>
            </a:r>
            <a:r>
              <a:rPr lang="es-UY" i="0" dirty="0">
                <a:solidFill>
                  <a:srgbClr val="00B050"/>
                </a:solidFill>
                <a:effectLst/>
              </a:rPr>
              <a:t>&gt; Armado de documentación</a:t>
            </a:r>
            <a:endParaRPr lang="es-UY" dirty="0">
              <a:solidFill>
                <a:srgbClr val="00B050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>
                <a:solidFill>
                  <a:srgbClr val="00B050"/>
                </a:solidFill>
              </a:rPr>
              <a:t>Impuestos --</a:t>
            </a:r>
            <a:r>
              <a:rPr lang="es-UY" i="0" dirty="0">
                <a:solidFill>
                  <a:srgbClr val="00B050"/>
                </a:solidFill>
                <a:effectLst/>
              </a:rPr>
              <a:t>&gt; Armado de documentación</a:t>
            </a:r>
            <a:endParaRPr lang="es-UY" dirty="0">
              <a:solidFill>
                <a:srgbClr val="00B050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>
                <a:solidFill>
                  <a:srgbClr val="00B050"/>
                </a:solidFill>
              </a:rPr>
              <a:t>Pago mínimo --</a:t>
            </a:r>
            <a:r>
              <a:rPr lang="es-UY" i="0" dirty="0">
                <a:solidFill>
                  <a:srgbClr val="00B050"/>
                </a:solidFill>
                <a:effectLst/>
              </a:rPr>
              <a:t>&gt; Armado de documentación</a:t>
            </a:r>
            <a:endParaRPr lang="es-UY" dirty="0">
              <a:solidFill>
                <a:srgbClr val="00B050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>
                <a:solidFill>
                  <a:srgbClr val="00B050"/>
                </a:solidFill>
              </a:rPr>
              <a:t>Devengamiento según atraso --</a:t>
            </a:r>
            <a:r>
              <a:rPr lang="es-UY" i="0" dirty="0">
                <a:solidFill>
                  <a:srgbClr val="00B050"/>
                </a:solidFill>
                <a:effectLst/>
              </a:rPr>
              <a:t>&gt; Armado de documentación</a:t>
            </a:r>
            <a:endParaRPr lang="es-UY" dirty="0">
              <a:solidFill>
                <a:srgbClr val="00B050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Resúmenes de cuenta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dirty="0"/>
              <a:t>Archivos para contabilización</a:t>
            </a: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A59BB8E0-9DE1-6587-98DD-E9364D6A4677}"/>
              </a:ext>
            </a:extLst>
          </p:cNvPr>
          <p:cNvSpPr txBox="1">
            <a:spLocks/>
          </p:cNvSpPr>
          <p:nvPr/>
        </p:nvSpPr>
        <p:spPr>
          <a:xfrm>
            <a:off x="524544" y="5949571"/>
            <a:ext cx="4287026" cy="6027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b="1" dirty="0"/>
              <a:t>Proceso Fin de Mes</a:t>
            </a:r>
          </a:p>
        </p:txBody>
      </p:sp>
    </p:spTree>
    <p:extLst>
      <p:ext uri="{BB962C8B-B14F-4D97-AF65-F5344CB8AC3E}">
        <p14:creationId xmlns:p14="http://schemas.microsoft.com/office/powerpoint/2010/main" val="247583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Cascada Emisor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2C7C3047-C4DD-61CF-E7AA-5C9344461256}"/>
              </a:ext>
            </a:extLst>
          </p:cNvPr>
          <p:cNvSpPr/>
          <p:nvPr/>
        </p:nvSpPr>
        <p:spPr>
          <a:xfrm>
            <a:off x="523875" y="1554149"/>
            <a:ext cx="1460665" cy="688769"/>
          </a:xfrm>
          <a:prstGeom prst="roundRect">
            <a:avLst/>
          </a:prstGeom>
          <a:noFill/>
          <a:ln w="1905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b="1" dirty="0">
                <a:solidFill>
                  <a:srgbClr val="006699"/>
                </a:solidFill>
              </a:rPr>
              <a:t>Emisor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3430324E-BF13-CB2A-3C3D-EE76A26ECFFF}"/>
              </a:ext>
            </a:extLst>
          </p:cNvPr>
          <p:cNvSpPr/>
          <p:nvPr/>
        </p:nvSpPr>
        <p:spPr>
          <a:xfrm>
            <a:off x="3572648" y="3138210"/>
            <a:ext cx="1460665" cy="688769"/>
          </a:xfrm>
          <a:prstGeom prst="roundRect">
            <a:avLst/>
          </a:prstGeom>
          <a:noFill/>
          <a:ln w="1905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b="1" dirty="0">
                <a:solidFill>
                  <a:srgbClr val="006699"/>
                </a:solidFill>
              </a:rPr>
              <a:t>Sello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07321511-0928-A3CC-E4E8-3ED3DC61EE13}"/>
              </a:ext>
            </a:extLst>
          </p:cNvPr>
          <p:cNvSpPr/>
          <p:nvPr/>
        </p:nvSpPr>
        <p:spPr>
          <a:xfrm>
            <a:off x="2098500" y="2299706"/>
            <a:ext cx="1460665" cy="688769"/>
          </a:xfrm>
          <a:prstGeom prst="roundRect">
            <a:avLst/>
          </a:prstGeom>
          <a:noFill/>
          <a:ln w="1905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b="1" dirty="0">
                <a:solidFill>
                  <a:srgbClr val="006699"/>
                </a:solidFill>
              </a:rPr>
              <a:t>Producto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498784C0-4CFA-B766-7FAF-60808845E9F9}"/>
              </a:ext>
            </a:extLst>
          </p:cNvPr>
          <p:cNvSpPr/>
          <p:nvPr/>
        </p:nvSpPr>
        <p:spPr>
          <a:xfrm>
            <a:off x="8986218" y="3736617"/>
            <a:ext cx="1460665" cy="688769"/>
          </a:xfrm>
          <a:prstGeom prst="roundRect">
            <a:avLst/>
          </a:prstGeom>
          <a:noFill/>
          <a:ln w="1905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b="1" dirty="0">
                <a:solidFill>
                  <a:srgbClr val="006699"/>
                </a:solidFill>
              </a:rPr>
              <a:t>Cartera</a:t>
            </a: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A9B16F25-5E36-7143-7ADB-AFC5DD5774B3}"/>
              </a:ext>
            </a:extLst>
          </p:cNvPr>
          <p:cNvSpPr/>
          <p:nvPr/>
        </p:nvSpPr>
        <p:spPr>
          <a:xfrm>
            <a:off x="7348227" y="3724739"/>
            <a:ext cx="1460665" cy="688769"/>
          </a:xfrm>
          <a:prstGeom prst="roundRect">
            <a:avLst/>
          </a:prstGeom>
          <a:noFill/>
          <a:ln w="1905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b="1" dirty="0">
                <a:solidFill>
                  <a:srgbClr val="006699"/>
                </a:solidFill>
              </a:rPr>
              <a:t>Grupo de afinidad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1BC59F20-FF6C-462F-6032-5B39838991C9}"/>
              </a:ext>
            </a:extLst>
          </p:cNvPr>
          <p:cNvSpPr/>
          <p:nvPr/>
        </p:nvSpPr>
        <p:spPr>
          <a:xfrm>
            <a:off x="5624327" y="3736618"/>
            <a:ext cx="1460665" cy="688769"/>
          </a:xfrm>
          <a:prstGeom prst="roundRect">
            <a:avLst/>
          </a:prstGeom>
          <a:noFill/>
          <a:ln w="19050"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b="1" dirty="0">
                <a:solidFill>
                  <a:srgbClr val="006699"/>
                </a:solidFill>
              </a:rPr>
              <a:t>Clase</a:t>
            </a:r>
          </a:p>
        </p:txBody>
      </p:sp>
      <p:cxnSp>
        <p:nvCxnSpPr>
          <p:cNvPr id="11" name="Conector: curvado 10">
            <a:extLst>
              <a:ext uri="{FF2B5EF4-FFF2-40B4-BE49-F238E27FC236}">
                <a16:creationId xmlns:a16="http://schemas.microsoft.com/office/drawing/2014/main" id="{F2C70C68-9FD3-798A-F44D-6F38DE6039C7}"/>
              </a:ext>
            </a:extLst>
          </p:cNvPr>
          <p:cNvCxnSpPr>
            <a:cxnSpLocks/>
            <a:stCxn id="3" idx="3"/>
            <a:endCxn id="7" idx="0"/>
          </p:cNvCxnSpPr>
          <p:nvPr/>
        </p:nvCxnSpPr>
        <p:spPr>
          <a:xfrm>
            <a:off x="1984540" y="1898534"/>
            <a:ext cx="844293" cy="401172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: curvado 12">
            <a:extLst>
              <a:ext uri="{FF2B5EF4-FFF2-40B4-BE49-F238E27FC236}">
                <a16:creationId xmlns:a16="http://schemas.microsoft.com/office/drawing/2014/main" id="{96BD1D3D-42DD-1068-50AB-291FADAD5BC3}"/>
              </a:ext>
            </a:extLst>
          </p:cNvPr>
          <p:cNvCxnSpPr>
            <a:cxnSpLocks/>
            <a:stCxn id="7" idx="3"/>
            <a:endCxn id="6" idx="0"/>
          </p:cNvCxnSpPr>
          <p:nvPr/>
        </p:nvCxnSpPr>
        <p:spPr>
          <a:xfrm>
            <a:off x="3559165" y="2644091"/>
            <a:ext cx="743816" cy="494119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: curvado 14">
            <a:extLst>
              <a:ext uri="{FF2B5EF4-FFF2-40B4-BE49-F238E27FC236}">
                <a16:creationId xmlns:a16="http://schemas.microsoft.com/office/drawing/2014/main" id="{94AC26D9-24FF-13C1-A68D-9885AAB72BB6}"/>
              </a:ext>
            </a:extLst>
          </p:cNvPr>
          <p:cNvCxnSpPr>
            <a:cxnSpLocks/>
            <a:stCxn id="6" idx="3"/>
            <a:endCxn id="8" idx="0"/>
          </p:cNvCxnSpPr>
          <p:nvPr/>
        </p:nvCxnSpPr>
        <p:spPr>
          <a:xfrm>
            <a:off x="5033313" y="3482595"/>
            <a:ext cx="4683238" cy="254022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: curvado 16">
            <a:extLst>
              <a:ext uri="{FF2B5EF4-FFF2-40B4-BE49-F238E27FC236}">
                <a16:creationId xmlns:a16="http://schemas.microsoft.com/office/drawing/2014/main" id="{B710187B-D990-B383-1F54-23EDC29B5EA1}"/>
              </a:ext>
            </a:extLst>
          </p:cNvPr>
          <p:cNvCxnSpPr>
            <a:cxnSpLocks/>
            <a:stCxn id="6" idx="3"/>
            <a:endCxn id="10" idx="0"/>
          </p:cNvCxnSpPr>
          <p:nvPr/>
        </p:nvCxnSpPr>
        <p:spPr>
          <a:xfrm>
            <a:off x="5033313" y="3482595"/>
            <a:ext cx="1321347" cy="254023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: curvado 18">
            <a:extLst>
              <a:ext uri="{FF2B5EF4-FFF2-40B4-BE49-F238E27FC236}">
                <a16:creationId xmlns:a16="http://schemas.microsoft.com/office/drawing/2014/main" id="{9916FFD6-4912-39AD-5479-4E2071F0B2D6}"/>
              </a:ext>
            </a:extLst>
          </p:cNvPr>
          <p:cNvCxnSpPr>
            <a:cxnSpLocks/>
            <a:stCxn id="6" idx="3"/>
            <a:endCxn id="9" idx="0"/>
          </p:cNvCxnSpPr>
          <p:nvPr/>
        </p:nvCxnSpPr>
        <p:spPr>
          <a:xfrm>
            <a:off x="5033313" y="3482595"/>
            <a:ext cx="3045247" cy="242144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adroTexto 3">
            <a:extLst>
              <a:ext uri="{FF2B5EF4-FFF2-40B4-BE49-F238E27FC236}">
                <a16:creationId xmlns:a16="http://schemas.microsoft.com/office/drawing/2014/main" id="{48D54B0B-6372-E78B-CE0A-B3F45DA0D099}"/>
              </a:ext>
            </a:extLst>
          </p:cNvPr>
          <p:cNvSpPr txBox="1"/>
          <p:nvPr/>
        </p:nvSpPr>
        <p:spPr>
          <a:xfrm>
            <a:off x="2128437" y="3010614"/>
            <a:ext cx="12668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dirty="0"/>
              <a:t>TC</a:t>
            </a:r>
          </a:p>
          <a:p>
            <a:r>
              <a:rPr lang="es-UY" dirty="0"/>
              <a:t>TD</a:t>
            </a:r>
          </a:p>
          <a:p>
            <a:r>
              <a:rPr lang="es-UY" dirty="0"/>
              <a:t>TP/Billetera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1F387381-810E-D059-F9B0-734D44E0AEE4}"/>
              </a:ext>
            </a:extLst>
          </p:cNvPr>
          <p:cNvCxnSpPr>
            <a:stCxn id="7" idx="1"/>
          </p:cNvCxnSpPr>
          <p:nvPr/>
        </p:nvCxnSpPr>
        <p:spPr>
          <a:xfrm>
            <a:off x="2098500" y="2644091"/>
            <a:ext cx="0" cy="12898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EFE9489D-8EB2-D643-9C22-287A263E8F9C}"/>
              </a:ext>
            </a:extLst>
          </p:cNvPr>
          <p:cNvSpPr txBox="1"/>
          <p:nvPr/>
        </p:nvSpPr>
        <p:spPr>
          <a:xfrm>
            <a:off x="3572191" y="3835100"/>
            <a:ext cx="7992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dirty="0"/>
              <a:t>CABAL</a:t>
            </a:r>
          </a:p>
          <a:p>
            <a:r>
              <a:rPr lang="es-UY" dirty="0"/>
              <a:t>PANAL</a:t>
            </a:r>
          </a:p>
          <a:p>
            <a:r>
              <a:rPr lang="es-UY" dirty="0"/>
              <a:t>DIMO</a:t>
            </a:r>
          </a:p>
          <a:p>
            <a:r>
              <a:rPr lang="es-UY" dirty="0"/>
              <a:t>Otras</a:t>
            </a:r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58068C9D-A0DB-A904-CEDD-8B59AE219124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3559165" y="3482595"/>
            <a:ext cx="13483" cy="1648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31FE8C7-499B-FD77-73B5-8095665EA650}"/>
              </a:ext>
            </a:extLst>
          </p:cNvPr>
          <p:cNvSpPr txBox="1"/>
          <p:nvPr/>
        </p:nvSpPr>
        <p:spPr>
          <a:xfrm>
            <a:off x="5693986" y="4435264"/>
            <a:ext cx="142237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dirty="0"/>
              <a:t>Local</a:t>
            </a:r>
          </a:p>
          <a:p>
            <a:r>
              <a:rPr lang="es-UY" dirty="0"/>
              <a:t>Regional</a:t>
            </a:r>
          </a:p>
          <a:p>
            <a:r>
              <a:rPr lang="es-UY" dirty="0"/>
              <a:t>Internacional</a:t>
            </a:r>
          </a:p>
          <a:p>
            <a:r>
              <a:rPr lang="es-UY" dirty="0"/>
              <a:t>Gold</a:t>
            </a:r>
          </a:p>
          <a:p>
            <a:r>
              <a:rPr lang="es-UY" dirty="0"/>
              <a:t>Black</a:t>
            </a:r>
          </a:p>
          <a:p>
            <a:r>
              <a:rPr lang="es-UY" dirty="0"/>
              <a:t>Etc.</a:t>
            </a:r>
          </a:p>
        </p:txBody>
      </p: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54518E2C-B804-077E-3E9A-9EAD04DA140D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5621125" y="4081003"/>
            <a:ext cx="3202" cy="19777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>
            <a:extLst>
              <a:ext uri="{FF2B5EF4-FFF2-40B4-BE49-F238E27FC236}">
                <a16:creationId xmlns:a16="http://schemas.microsoft.com/office/drawing/2014/main" id="{DCE7B19E-F57C-CC9D-3E7A-64E3B8F2A26D}"/>
              </a:ext>
            </a:extLst>
          </p:cNvPr>
          <p:cNvSpPr txBox="1"/>
          <p:nvPr/>
        </p:nvSpPr>
        <p:spPr>
          <a:xfrm>
            <a:off x="7374932" y="4435264"/>
            <a:ext cx="1422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dirty="0"/>
              <a:t>A definir por el Emisor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8CDF5588-BE26-4A42-8B95-14E89E7DB273}"/>
              </a:ext>
            </a:extLst>
          </p:cNvPr>
          <p:cNvSpPr txBox="1"/>
          <p:nvPr/>
        </p:nvSpPr>
        <p:spPr>
          <a:xfrm>
            <a:off x="8986218" y="4439459"/>
            <a:ext cx="1422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dirty="0"/>
              <a:t>A definir por el Emisor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9E4CAC62-14A6-1ED2-1A3E-3610C3A6C82F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8974635" y="4081002"/>
            <a:ext cx="11583" cy="10005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00E90D5C-3460-A101-2931-A3F59434F7C9}"/>
              </a:ext>
            </a:extLst>
          </p:cNvPr>
          <p:cNvCxnSpPr>
            <a:cxnSpLocks/>
            <a:stCxn id="9" idx="1"/>
          </p:cNvCxnSpPr>
          <p:nvPr/>
        </p:nvCxnSpPr>
        <p:spPr>
          <a:xfrm>
            <a:off x="7348227" y="4069124"/>
            <a:ext cx="0" cy="9926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ángulo: esquinas redondeadas 34">
            <a:extLst>
              <a:ext uri="{FF2B5EF4-FFF2-40B4-BE49-F238E27FC236}">
                <a16:creationId xmlns:a16="http://schemas.microsoft.com/office/drawing/2014/main" id="{BA5EC8EF-437D-D480-84C9-3BBAFA718879}"/>
              </a:ext>
            </a:extLst>
          </p:cNvPr>
          <p:cNvSpPr/>
          <p:nvPr/>
        </p:nvSpPr>
        <p:spPr>
          <a:xfrm>
            <a:off x="5156791" y="2126512"/>
            <a:ext cx="5693350" cy="4178595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3F4AEE0A-967A-F532-7CD3-2C921ABE7C6B}"/>
              </a:ext>
            </a:extLst>
          </p:cNvPr>
          <p:cNvSpPr txBox="1"/>
          <p:nvPr/>
        </p:nvSpPr>
        <p:spPr>
          <a:xfrm>
            <a:off x="5900607" y="2274758"/>
            <a:ext cx="4625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UY" dirty="0">
                <a:solidFill>
                  <a:srgbClr val="C00000"/>
                </a:solidFill>
              </a:rPr>
              <a:t>3 formas de segmentar la cartera de clientes</a:t>
            </a:r>
          </a:p>
          <a:p>
            <a:pPr marL="285750" indent="-285750">
              <a:buFontTx/>
              <a:buChar char="-"/>
            </a:pPr>
            <a:r>
              <a:rPr lang="es-UY" dirty="0">
                <a:solidFill>
                  <a:srgbClr val="C00000"/>
                </a:solidFill>
              </a:rPr>
              <a:t>1 cliente esta en una clase, un grupo de afinidad y una cartera</a:t>
            </a:r>
          </a:p>
        </p:txBody>
      </p:sp>
    </p:spTree>
    <p:extLst>
      <p:ext uri="{BB962C8B-B14F-4D97-AF65-F5344CB8AC3E}">
        <p14:creationId xmlns:p14="http://schemas.microsoft.com/office/powerpoint/2010/main" val="31593030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4827</TotalTime>
  <Words>380</Words>
  <Application>Microsoft Office PowerPoint</Application>
  <PresentationFormat>Panorámica</PresentationFormat>
  <Paragraphs>101</Paragraphs>
  <Slides>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de Office</vt:lpstr>
      <vt:lpstr>Presentación de PowerPoint</vt:lpstr>
      <vt:lpstr>Procesamiento General / Visión Macro</vt:lpstr>
      <vt:lpstr>I. Mantenimiento general</vt:lpstr>
      <vt:lpstr>II. Proceso DIARIO</vt:lpstr>
      <vt:lpstr>III. Proceso de CIERRE</vt:lpstr>
      <vt:lpstr>III. Proceso de FIN DE MES</vt:lpstr>
      <vt:lpstr>Procesamiento General / Visión Macro</vt:lpstr>
      <vt:lpstr>Procesamiento General / Visión Macro</vt:lpstr>
      <vt:lpstr>Cascada Emisor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Emisor</dc:title>
  <dc:creator>Fernando Lapchik</dc:creator>
  <cp:lastModifiedBy>Fernando Lapchik</cp:lastModifiedBy>
  <cp:revision>170</cp:revision>
  <cp:lastPrinted>2021-10-08T21:03:20Z</cp:lastPrinted>
  <dcterms:created xsi:type="dcterms:W3CDTF">2021-06-25T17:46:31Z</dcterms:created>
  <dcterms:modified xsi:type="dcterms:W3CDTF">2022-08-23T14:54:38Z</dcterms:modified>
</cp:coreProperties>
</file>