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365" r:id="rId3"/>
    <p:sldId id="367" r:id="rId4"/>
    <p:sldId id="461" r:id="rId5"/>
    <p:sldId id="462" r:id="rId6"/>
    <p:sldId id="463" r:id="rId7"/>
    <p:sldId id="464" r:id="rId8"/>
    <p:sldId id="465" r:id="rId9"/>
    <p:sldId id="466" r:id="rId10"/>
    <p:sldId id="467" r:id="rId11"/>
    <p:sldId id="468" r:id="rId12"/>
    <p:sldId id="470" r:id="rId13"/>
    <p:sldId id="469" r:id="rId14"/>
    <p:sldId id="471" r:id="rId15"/>
    <p:sldId id="472" r:id="rId16"/>
  </p:sldIdLst>
  <p:sldSz cx="12192000" cy="6858000"/>
  <p:notesSz cx="6858000" cy="9313863"/>
  <p:defaultTextStyle>
    <a:defPPr>
      <a:defRPr lang="es-U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31" userDrawn="1">
          <p15:clr>
            <a:srgbClr val="A4A3A4"/>
          </p15:clr>
        </p15:guide>
        <p15:guide id="2" pos="3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99"/>
    <a:srgbClr val="FF9900"/>
    <a:srgbClr val="336699"/>
    <a:srgbClr val="FBE5D6"/>
    <a:srgbClr val="BFBFBF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093" autoAdjust="0"/>
    <p:restoredTop sz="93842" autoAdjust="0"/>
  </p:normalViewPr>
  <p:slideViewPr>
    <p:cSldViewPr snapToGrid="0" showGuides="1">
      <p:cViewPr varScale="1">
        <p:scale>
          <a:sx n="56" d="100"/>
          <a:sy n="56" d="100"/>
        </p:scale>
        <p:origin x="688" y="44"/>
      </p:cViewPr>
      <p:guideLst>
        <p:guide orient="horz" pos="731"/>
        <p:guide pos="32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D08D01-7ACF-49DE-BCD3-571FE92B47E8}" type="datetimeFigureOut">
              <a:rPr lang="es-UY" smtClean="0"/>
              <a:t>16/6/2022</a:t>
            </a:fld>
            <a:endParaRPr lang="es-UY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35000" y="1163638"/>
            <a:ext cx="5588000" cy="31432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UY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82296"/>
            <a:ext cx="5486400" cy="366733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46554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846554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0612DA-C130-4DCA-95E7-B90486EEBC14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806492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0612DA-C130-4DCA-95E7-B90486EEBC14}" type="slidenum">
              <a:rPr lang="es-UY" smtClean="0"/>
              <a:t>1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569452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6A9CC3-6289-48E9-9CCB-3F9A901884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D1B4027-D0C4-46BE-8DF8-0208D44302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E51966E2-A065-4BFB-B0C0-E12E350A1D7F}"/>
              </a:ext>
            </a:extLst>
          </p:cNvPr>
          <p:cNvSpPr/>
          <p:nvPr userDrawn="1"/>
        </p:nvSpPr>
        <p:spPr>
          <a:xfrm>
            <a:off x="0" y="6725920"/>
            <a:ext cx="12192000" cy="129674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8E0C8774-C61C-4B39-8E2F-12AC3596D693}"/>
              </a:ext>
            </a:extLst>
          </p:cNvPr>
          <p:cNvSpPr/>
          <p:nvPr userDrawn="1"/>
        </p:nvSpPr>
        <p:spPr>
          <a:xfrm rot="5400000">
            <a:off x="8764203" y="3295717"/>
            <a:ext cx="6723514" cy="13208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894064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6888CE-EDC5-436F-AF16-80428DFCC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007E545-9CC2-4224-873A-3C74621962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B91C658-35A6-4692-886D-96B934F358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29E705C-9A20-48F2-AE53-FCF67AF00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16/6/2022</a:t>
            </a:fld>
            <a:endParaRPr lang="es-UY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CE926BC-41D4-42B3-8F0A-223D4A928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1696254-2601-400F-98C2-BA70C1213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141994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2A0119-83A7-4FA6-A28F-06B74AC4B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6EE70346-39BA-43C1-B5FD-C0BFA19030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UY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7959EF2-5011-4DFE-84A1-B93C123B59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238F1B7-A0A8-401C-A319-4C6FA92FA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16/6/2022</a:t>
            </a:fld>
            <a:endParaRPr lang="es-UY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7DF40B4-6FF6-43D3-8625-9212520E4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97A95E0-3112-4B97-98A5-DC993989A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85043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C788B74-6A83-4657-8D17-905B123AF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9BF6929-2ECE-4A33-BED8-C954B956EF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421EAAB-87F3-4BAE-8653-CA059D01E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16/6/2022</a:t>
            </a:fld>
            <a:endParaRPr lang="es-UY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E14B3D8-D7BE-4C97-A222-F7CB3A992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D0C1B5F-6E07-459A-9538-5F18D5B2E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6887901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0C52854-6ADD-466A-981B-4774546F09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383404C-6A5E-4242-946A-D42E0F11E2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98E6F96-D47B-404A-9637-FFF74F45E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16/6/2022</a:t>
            </a:fld>
            <a:endParaRPr lang="es-UY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02B20E9-A871-4546-98D9-EE8FB3F17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BC0CD3D-BFE1-4EF4-AB66-6CB2AAADB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718057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6A9CC3-6289-48E9-9CCB-3F9A901884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D1B4027-D0C4-46BE-8DF8-0208D44302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E51966E2-A065-4BFB-B0C0-E12E350A1D7F}"/>
              </a:ext>
            </a:extLst>
          </p:cNvPr>
          <p:cNvSpPr/>
          <p:nvPr userDrawn="1"/>
        </p:nvSpPr>
        <p:spPr>
          <a:xfrm>
            <a:off x="0" y="6725920"/>
            <a:ext cx="12192000" cy="1296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8E0C8774-C61C-4B39-8E2F-12AC3596D693}"/>
              </a:ext>
            </a:extLst>
          </p:cNvPr>
          <p:cNvSpPr/>
          <p:nvPr userDrawn="1"/>
        </p:nvSpPr>
        <p:spPr>
          <a:xfrm rot="5400000">
            <a:off x="8764203" y="3295717"/>
            <a:ext cx="6723514" cy="13208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782831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364540-ED64-404F-8073-657FB110AE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7753"/>
          </a:xfrm>
        </p:spPr>
        <p:txBody>
          <a:bodyPr>
            <a:normAutofit/>
          </a:bodyPr>
          <a:lstStyle>
            <a:lvl1pPr>
              <a:defRPr sz="36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713A4D3-9A9B-4960-A79C-924A4AF59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2210"/>
            <a:ext cx="10515600" cy="535719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11E9A49E-5156-4F92-B787-6C37CBFEEA4F}"/>
              </a:ext>
            </a:extLst>
          </p:cNvPr>
          <p:cNvSpPr/>
          <p:nvPr userDrawn="1"/>
        </p:nvSpPr>
        <p:spPr>
          <a:xfrm>
            <a:off x="0" y="6725920"/>
            <a:ext cx="12192000" cy="129674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947FBEC0-EAAC-4B72-B984-1F24452C342B}"/>
              </a:ext>
            </a:extLst>
          </p:cNvPr>
          <p:cNvSpPr/>
          <p:nvPr userDrawn="1"/>
        </p:nvSpPr>
        <p:spPr>
          <a:xfrm rot="5400000">
            <a:off x="8764203" y="3295717"/>
            <a:ext cx="6723514" cy="132080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8A28E601-72FD-B7AB-F460-C08D44671A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53871" y="194554"/>
            <a:ext cx="999857" cy="338737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3E1D1EA3-4606-CF17-EDD1-E49ECC419A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14877" y="6177746"/>
            <a:ext cx="690229" cy="451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355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364540-ED64-404F-8073-657FB110AE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7753"/>
          </a:xfrm>
        </p:spPr>
        <p:txBody>
          <a:bodyPr>
            <a:normAutofit/>
          </a:bodyPr>
          <a:lstStyle>
            <a:lvl1pPr>
              <a:defRPr sz="36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713A4D3-9A9B-4960-A79C-924A4AF59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2210"/>
            <a:ext cx="10515600" cy="535719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11E9A49E-5156-4F92-B787-6C37CBFEEA4F}"/>
              </a:ext>
            </a:extLst>
          </p:cNvPr>
          <p:cNvSpPr/>
          <p:nvPr userDrawn="1"/>
        </p:nvSpPr>
        <p:spPr>
          <a:xfrm>
            <a:off x="0" y="6725920"/>
            <a:ext cx="12192000" cy="1296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947FBEC0-EAAC-4B72-B984-1F24452C342B}"/>
              </a:ext>
            </a:extLst>
          </p:cNvPr>
          <p:cNvSpPr/>
          <p:nvPr userDrawn="1"/>
        </p:nvSpPr>
        <p:spPr>
          <a:xfrm rot="5400000">
            <a:off x="8764203" y="3295717"/>
            <a:ext cx="6723514" cy="13208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C345C74-CF9D-432E-852C-CEFFFFC78A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25539" y="122362"/>
            <a:ext cx="1330140" cy="573786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7E8C24F9-8E7B-CDEF-BAA6-107441E4563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06985" y="6200175"/>
            <a:ext cx="999857" cy="338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117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F3F09B-E87F-4D7B-BF6D-7B74D6F9A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F772758-B14F-459D-B971-0AC8126BA4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0B2F43A-982A-4547-B28F-50422B964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16/6/2022</a:t>
            </a:fld>
            <a:endParaRPr lang="es-UY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B707F05-C645-4F75-AF83-7A6CECB1D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FDEA908-0BCC-41F2-BB42-0AFAC3AC6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288849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5B1940-EB2D-4951-AB83-8019959CE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7A8696E-EC3A-411B-9F25-3CB7C9B590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747DCA4-2C39-4EF7-A10B-AE42CE0891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E8081E5-82C9-4728-A436-2302F311D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16/6/2022</a:t>
            </a:fld>
            <a:endParaRPr lang="es-UY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80B98CB-668F-470A-B1C2-859EBBBCB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F7A16C3-A093-4B46-8D7F-C47087D46D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63220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F13520-0CE4-4207-87E3-75AFC103D3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D76D38A-1471-490A-9432-C9CE587A2B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BB3CCA6-760C-462E-B2FC-F961CF7EF6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4B8BDD8-3A95-493A-BE88-28404F01A9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A7D9561-4C56-4BE1-9AB0-7E20F4D758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977299D-2EAD-492B-8057-4B5E4E4A5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16/6/2022</a:t>
            </a:fld>
            <a:endParaRPr lang="es-UY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05E23A4-CFDA-49AC-805C-36CAF3B11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B5E8290-14D3-4A25-A9DF-DCAE566B2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058345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913FCE-C685-4956-ADA4-EBD722AA3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A42AC0A-DE99-4387-BB49-BEB8EFEAE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16/6/2022</a:t>
            </a:fld>
            <a:endParaRPr lang="es-UY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39A6444-0EAF-467F-9851-A2654AB8E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F7D11AB-0BE0-4E2E-8D19-7480B8883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373175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46B27BCA-A382-4B45-8692-43C5B852CC3F}"/>
              </a:ext>
            </a:extLst>
          </p:cNvPr>
          <p:cNvSpPr/>
          <p:nvPr userDrawn="1"/>
        </p:nvSpPr>
        <p:spPr>
          <a:xfrm>
            <a:off x="0" y="6725920"/>
            <a:ext cx="12192000" cy="1296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E6ACCA0F-C943-4EC0-9C15-A622C249265B}"/>
              </a:ext>
            </a:extLst>
          </p:cNvPr>
          <p:cNvSpPr/>
          <p:nvPr userDrawn="1"/>
        </p:nvSpPr>
        <p:spPr>
          <a:xfrm rot="5400000">
            <a:off x="8764203" y="3295717"/>
            <a:ext cx="6723514" cy="132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688A0AC-29B1-47FB-BB14-1A1AD89FF50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25539" y="122362"/>
            <a:ext cx="1330140" cy="573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449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4535EEC-EE8B-449A-9AF5-B9757ADFA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EDA90A6-1BB9-46F9-B979-7EB4609D4F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0C0819F-329E-40AB-B792-3E52405D15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2F2AE-0352-4067-B230-869247876B7E}" type="datetimeFigureOut">
              <a:rPr lang="es-UY" smtClean="0"/>
              <a:t>16/6/2022</a:t>
            </a:fld>
            <a:endParaRPr lang="es-UY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96B65BC-024F-494C-8DBB-8F11F18670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UY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535BF75-B053-4897-A7BF-E51B562A03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22354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B04FEF96-AD7B-4A49-B277-122421E58B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5159" y="3790934"/>
            <a:ext cx="4572000" cy="542579"/>
          </a:xfrm>
        </p:spPr>
        <p:txBody>
          <a:bodyPr/>
          <a:lstStyle/>
          <a:p>
            <a:pPr algn="l"/>
            <a:r>
              <a:rPr lang="es-UY" dirty="0">
                <a:solidFill>
                  <a:srgbClr val="006699"/>
                </a:solidFill>
              </a:rPr>
              <a:t>16/06/2022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919696E0-9A51-479C-A4A4-3F7B2A09D85D}"/>
              </a:ext>
            </a:extLst>
          </p:cNvPr>
          <p:cNvSpPr/>
          <p:nvPr/>
        </p:nvSpPr>
        <p:spPr>
          <a:xfrm>
            <a:off x="10017760" y="71120"/>
            <a:ext cx="1981200" cy="863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DD33ACB-41EE-4D22-A655-78230CD15A25}"/>
              </a:ext>
            </a:extLst>
          </p:cNvPr>
          <p:cNvSpPr txBox="1"/>
          <p:nvPr/>
        </p:nvSpPr>
        <p:spPr>
          <a:xfrm>
            <a:off x="1335159" y="2144461"/>
            <a:ext cx="627896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4400" b="1" dirty="0">
                <a:solidFill>
                  <a:srgbClr val="006699"/>
                </a:solidFill>
              </a:rPr>
              <a:t>Procesamiento Rol Emisor</a:t>
            </a:r>
          </a:p>
          <a:p>
            <a:r>
              <a:rPr lang="es-UY" sz="4400" b="1" dirty="0">
                <a:solidFill>
                  <a:srgbClr val="006699"/>
                </a:solidFill>
              </a:rPr>
              <a:t>Mapa general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7E60A83-23C8-686A-0199-B583CA07F7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3921" y="1160463"/>
            <a:ext cx="2609161" cy="88392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E389EB7D-E074-D421-327F-EFB8150DA0C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62252" y="3764629"/>
            <a:ext cx="4183008" cy="2977237"/>
          </a:xfrm>
          <a:prstGeom prst="rect">
            <a:avLst/>
          </a:prstGeom>
        </p:spPr>
      </p:pic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E81CAA5F-97C8-C6F4-7E3F-867E21BE930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87" t="6166" r="12133" b="12137"/>
          <a:stretch/>
        </p:blipFill>
        <p:spPr>
          <a:xfrm>
            <a:off x="1463921" y="4972050"/>
            <a:ext cx="1470643" cy="96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6638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7. Compensación de fondos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243012"/>
            <a:ext cx="11351895" cy="52523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Corresponde a los procesos de generación de la información para cada una de las entidades con los saldos a compensar con Cabal.</a:t>
            </a:r>
          </a:p>
        </p:txBody>
      </p:sp>
    </p:spTree>
    <p:extLst>
      <p:ext uri="{BB962C8B-B14F-4D97-AF65-F5344CB8AC3E}">
        <p14:creationId xmlns:p14="http://schemas.microsoft.com/office/powerpoint/2010/main" val="5978378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8. Procesamiento del cierre de cuenta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243012"/>
            <a:ext cx="11351895" cy="52523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Corresponde al conjunto de procesos que culminan con la generación de los estados de cuentes de los clientes, destacando las siguientes actividades: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Incorporación a los movimientos del mes y cuotas de planes.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Cancelación anticipada de compras en cuotas.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Aplicación de intereses y cargos que se calculan al cierre (otros ya se generaron en los procesos diarios) 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Control de devengamiento de intereses según el periodo de atraso por si corresponde el congelamiento de intereses.</a:t>
            </a:r>
          </a:p>
        </p:txBody>
      </p:sp>
    </p:spTree>
    <p:extLst>
      <p:ext uri="{BB962C8B-B14F-4D97-AF65-F5344CB8AC3E}">
        <p14:creationId xmlns:p14="http://schemas.microsoft.com/office/powerpoint/2010/main" val="1375785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9. Procesos Contables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243012"/>
            <a:ext cx="11351895" cy="52523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Es la generación de la información contable a partir del procesamiento diario, así como lo generado en cada uno de los cierres de cuenta.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b="1" dirty="0"/>
              <a:t>Proceso Diario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Compensación Emisor (local e internacional)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Cobranzas y ajustes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b="1" dirty="0"/>
              <a:t>Proceso de cierre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Incorporación de cuotas / Conversión de monedas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Intereses, cargos e impuestos</a:t>
            </a:r>
          </a:p>
        </p:txBody>
      </p:sp>
    </p:spTree>
    <p:extLst>
      <p:ext uri="{BB962C8B-B14F-4D97-AF65-F5344CB8AC3E}">
        <p14:creationId xmlns:p14="http://schemas.microsoft.com/office/powerpoint/2010/main" val="654814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10. Reclamos y Prevención de fraude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243012"/>
            <a:ext cx="11351895" cy="52523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Con relación a los </a:t>
            </a:r>
            <a:r>
              <a:rPr lang="es-UY" sz="3600" b="1" dirty="0"/>
              <a:t>reclamos</a:t>
            </a:r>
            <a:r>
              <a:rPr lang="es-UY" sz="3600" dirty="0"/>
              <a:t> recibidos en Cabal, corresponde a su análisis y cierre de los mismos. En este caso suponemos que Cabal ya cuenta con una herramienta de administración de los mismos.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Con relación a la </a:t>
            </a:r>
            <a:r>
              <a:rPr lang="es-UY" sz="3600" b="1" dirty="0"/>
              <a:t>prevención de fraude</a:t>
            </a:r>
            <a:r>
              <a:rPr lang="es-UY" sz="3600" dirty="0"/>
              <a:t>, corresponde la administración del motor de reglas de seguridad a nivel del sistema autorizador. En este caso suponemos que la operativa tiene un bajo nivel de riesgo.</a:t>
            </a:r>
          </a:p>
        </p:txBody>
      </p:sp>
    </p:spTree>
    <p:extLst>
      <p:ext uri="{BB962C8B-B14F-4D97-AF65-F5344CB8AC3E}">
        <p14:creationId xmlns:p14="http://schemas.microsoft.com/office/powerpoint/2010/main" val="32163706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11. Fidelidad - Programa de puntos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243012"/>
            <a:ext cx="11431905" cy="52523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Corresponde a la configuración en la plataforma, enmarcado dentro de la estrategia de fidelidad que el emisor (o en Cabal para sus emisores) podrían ofrecer. 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s-UY" sz="2800" dirty="0"/>
              <a:t>Definir el punto como una moneda más.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s-UY" sz="2800" dirty="0"/>
              <a:t>Configurar que tipo de movimiento genera puntos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s-UY" sz="2800" dirty="0"/>
              <a:t>Configurar el valor de conversión de guaraníes o dólares a puntos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s-UY" sz="2800" dirty="0"/>
              <a:t>En forma automática, en la medida que ingresen movimientos confirmados se irán acumulando puntos en la cuenta del cliente.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s-UY" sz="2800" dirty="0"/>
              <a:t>Visualización de saldos de puntos </a:t>
            </a:r>
            <a:r>
              <a:rPr lang="es-UY" sz="2800" dirty="0" err="1"/>
              <a:t>on</a:t>
            </a:r>
            <a:r>
              <a:rPr lang="es-UY" sz="2800" dirty="0"/>
              <a:t> line y en el resumen de cuenta.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s-UY" sz="2800" dirty="0"/>
              <a:t>Establecer estrategias de canje de puntos y como interactúa con el sistema de procesamiento.</a:t>
            </a:r>
          </a:p>
        </p:txBody>
      </p:sp>
    </p:spTree>
    <p:extLst>
      <p:ext uri="{BB962C8B-B14F-4D97-AF65-F5344CB8AC3E}">
        <p14:creationId xmlns:p14="http://schemas.microsoft.com/office/powerpoint/2010/main" val="857684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12. Fidelidad – Administración de descuentos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243012"/>
            <a:ext cx="11431905" cy="52523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Corresponde a la configuración en la plataforma de promociones de descuento con comercios.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La plataforma debería administrar opciones de: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Distintos % de descuentos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Que el costo de la promoción, sea absorbida por el comercio, el adquirente o el emisor, y sus respectivas combinaciones.</a:t>
            </a:r>
          </a:p>
        </p:txBody>
      </p:sp>
    </p:spTree>
    <p:extLst>
      <p:ext uri="{BB962C8B-B14F-4D97-AF65-F5344CB8AC3E}">
        <p14:creationId xmlns:p14="http://schemas.microsoft.com/office/powerpoint/2010/main" val="2940016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Mapa general / Etapas Rol Emisor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243012"/>
            <a:ext cx="11332845" cy="54321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s-UY" sz="2400" dirty="0"/>
              <a:t>Administración de parámetros generales</a:t>
            </a:r>
          </a:p>
          <a:p>
            <a:pPr marL="514350" indent="-514350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s-UY" sz="2400" dirty="0"/>
              <a:t>Administración de Emisores</a:t>
            </a:r>
          </a:p>
          <a:p>
            <a:pPr marL="514350" indent="-514350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s-UY" sz="2400" dirty="0"/>
              <a:t>Administración de cuentas, tarjetas y pines</a:t>
            </a:r>
          </a:p>
          <a:p>
            <a:pPr marL="514350" indent="-514350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s-UY" sz="2400" dirty="0"/>
              <a:t>Autorización </a:t>
            </a:r>
            <a:r>
              <a:rPr lang="es-UY" sz="2400" dirty="0" err="1"/>
              <a:t>on</a:t>
            </a:r>
            <a:r>
              <a:rPr lang="es-UY" sz="2400" dirty="0"/>
              <a:t> line de compras, retiros y débitos automáticos</a:t>
            </a:r>
          </a:p>
          <a:p>
            <a:pPr marL="514350" indent="-514350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s-UY" sz="2400" dirty="0"/>
              <a:t>Procesamiento de compras confirmadas </a:t>
            </a:r>
          </a:p>
          <a:p>
            <a:pPr marL="514350" indent="-514350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s-UY" sz="2400" dirty="0"/>
              <a:t>Procesamiento de pagos y ajustes</a:t>
            </a:r>
          </a:p>
          <a:p>
            <a:pPr marL="514350" indent="-514350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s-UY" sz="2400" dirty="0"/>
              <a:t>Compensación de fondos</a:t>
            </a:r>
          </a:p>
          <a:p>
            <a:pPr marL="514350" indent="-514350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s-UY" sz="2400" dirty="0"/>
              <a:t>Procesamiento del cierre de cuenta (generación de estados de cuenta)</a:t>
            </a:r>
          </a:p>
          <a:p>
            <a:pPr marL="514350" indent="-514350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s-UY" sz="2400" dirty="0"/>
              <a:t>Procesos contables</a:t>
            </a:r>
          </a:p>
          <a:p>
            <a:pPr marL="514350" indent="-514350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s-UY" sz="2400" dirty="0"/>
              <a:t>Reclamos y Prevención de fraude</a:t>
            </a:r>
          </a:p>
          <a:p>
            <a:pPr marL="514350" indent="-514350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s-UY" sz="2400" dirty="0"/>
              <a:t>Fidelidad – Programa de puntos</a:t>
            </a:r>
          </a:p>
          <a:p>
            <a:pPr marL="514350" indent="-514350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s-UY" sz="2400" dirty="0"/>
              <a:t>Fidelidad – Administración de descuentos</a:t>
            </a:r>
          </a:p>
        </p:txBody>
      </p:sp>
    </p:spTree>
    <p:extLst>
      <p:ext uri="{BB962C8B-B14F-4D97-AF65-F5344CB8AC3E}">
        <p14:creationId xmlns:p14="http://schemas.microsoft.com/office/powerpoint/2010/main" val="1293482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Funcionamiento general</a:t>
            </a:r>
            <a:endParaRPr lang="es-UY" sz="3200" dirty="0">
              <a:solidFill>
                <a:srgbClr val="006699"/>
              </a:solidFill>
              <a:latin typeface="+mn-lt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A4732EAA-F94B-4BCF-BDE6-FD8209B61284}"/>
              </a:ext>
            </a:extLst>
          </p:cNvPr>
          <p:cNvSpPr txBox="1"/>
          <p:nvPr/>
        </p:nvSpPr>
        <p:spPr>
          <a:xfrm>
            <a:off x="8779378" y="1409519"/>
            <a:ext cx="2082668" cy="120032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UY" b="1" dirty="0"/>
              <a:t>Información a enviar a Entidades y otros actores del sistema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9ECC1A77-8968-4961-963F-B7F3C06AB6AC}"/>
              </a:ext>
            </a:extLst>
          </p:cNvPr>
          <p:cNvSpPr txBox="1"/>
          <p:nvPr/>
        </p:nvSpPr>
        <p:spPr>
          <a:xfrm>
            <a:off x="8779378" y="3134766"/>
            <a:ext cx="2273432" cy="120032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UY" b="1" dirty="0"/>
              <a:t>Plataforma WEB de consultas de uso interno y por parte de las Entidades</a:t>
            </a:r>
          </a:p>
        </p:txBody>
      </p: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AC21511F-0149-49A9-929E-A26131AE74AF}"/>
              </a:ext>
            </a:extLst>
          </p:cNvPr>
          <p:cNvCxnSpPr>
            <a:cxnSpLocks/>
            <a:stCxn id="3" idx="3"/>
            <a:endCxn id="8" idx="1"/>
          </p:cNvCxnSpPr>
          <p:nvPr/>
        </p:nvCxnSpPr>
        <p:spPr>
          <a:xfrm flipV="1">
            <a:off x="7697415" y="2009684"/>
            <a:ext cx="1081963" cy="17145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132808E7-7F90-4DDB-B474-1FEC20DF3659}"/>
              </a:ext>
            </a:extLst>
          </p:cNvPr>
          <p:cNvCxnSpPr>
            <a:cxnSpLocks/>
            <a:stCxn id="3" idx="3"/>
            <a:endCxn id="9" idx="1"/>
          </p:cNvCxnSpPr>
          <p:nvPr/>
        </p:nvCxnSpPr>
        <p:spPr>
          <a:xfrm>
            <a:off x="7697415" y="3724210"/>
            <a:ext cx="1081963" cy="107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uadroTexto 26">
            <a:extLst>
              <a:ext uri="{FF2B5EF4-FFF2-40B4-BE49-F238E27FC236}">
                <a16:creationId xmlns:a16="http://schemas.microsoft.com/office/drawing/2014/main" id="{200382D7-E77D-4A4A-99CF-2FC8BA7DA5D9}"/>
              </a:ext>
            </a:extLst>
          </p:cNvPr>
          <p:cNvSpPr txBox="1"/>
          <p:nvPr/>
        </p:nvSpPr>
        <p:spPr>
          <a:xfrm>
            <a:off x="8892022" y="4942701"/>
            <a:ext cx="1854200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UY" b="1" dirty="0"/>
              <a:t>Información para plataforma de BI</a:t>
            </a:r>
          </a:p>
        </p:txBody>
      </p:sp>
      <p:cxnSp>
        <p:nvCxnSpPr>
          <p:cNvPr id="28" name="Conector recto de flecha 27">
            <a:extLst>
              <a:ext uri="{FF2B5EF4-FFF2-40B4-BE49-F238E27FC236}">
                <a16:creationId xmlns:a16="http://schemas.microsoft.com/office/drawing/2014/main" id="{7450706F-6E30-414D-9F5D-5FA5035E153B}"/>
              </a:ext>
            </a:extLst>
          </p:cNvPr>
          <p:cNvCxnSpPr>
            <a:cxnSpLocks/>
            <a:stCxn id="3" idx="3"/>
            <a:endCxn id="27" idx="1"/>
          </p:cNvCxnSpPr>
          <p:nvPr/>
        </p:nvCxnSpPr>
        <p:spPr>
          <a:xfrm>
            <a:off x="7697415" y="3724210"/>
            <a:ext cx="1194607" cy="15416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ángulo: esquinas redondeadas 17">
            <a:extLst>
              <a:ext uri="{FF2B5EF4-FFF2-40B4-BE49-F238E27FC236}">
                <a16:creationId xmlns:a16="http://schemas.microsoft.com/office/drawing/2014/main" id="{E2432032-3F7E-4F4F-AABB-00AE32EB9282}"/>
              </a:ext>
            </a:extLst>
          </p:cNvPr>
          <p:cNvSpPr/>
          <p:nvPr/>
        </p:nvSpPr>
        <p:spPr>
          <a:xfrm>
            <a:off x="7469753" y="4926827"/>
            <a:ext cx="546653" cy="33793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24" name="Rectángulo: esquinas redondeadas 23">
            <a:extLst>
              <a:ext uri="{FF2B5EF4-FFF2-40B4-BE49-F238E27FC236}">
                <a16:creationId xmlns:a16="http://schemas.microsoft.com/office/drawing/2014/main" id="{C2EEC633-CF30-4103-8C9B-098C86A37B0D}"/>
              </a:ext>
            </a:extLst>
          </p:cNvPr>
          <p:cNvSpPr/>
          <p:nvPr/>
        </p:nvSpPr>
        <p:spPr>
          <a:xfrm>
            <a:off x="7569145" y="4926827"/>
            <a:ext cx="447261" cy="33793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dirty="0">
              <a:highlight>
                <a:srgbClr val="FFFF00"/>
              </a:highlight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E204989-5D9F-1DD8-FE64-C2FBBA5A40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937" y="1859388"/>
            <a:ext cx="6630478" cy="3729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6765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1. Administracion de parámetros generales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243012"/>
            <a:ext cx="11351895" cy="52523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Corresponde a la configuración de un conjunto de tablas que son usadas, por diversos procesos, a lo largo de todo el procesamiento. Ejemplos: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2800" dirty="0"/>
              <a:t>Emisores / Sellos / Productos / Monedas / Barrio, Localidad (Ciudad), Departamento,  Código Postal / Sexo y Estado Civil / Ocupaciones / Cierres (con carga de fechas de cierre) / Tipos de documento / Tipos de canal de contacto / Carteras / Grupos de afinidad / Tipos de Transacciones / Impuestos aplicables a la operativa / Tipos de cambio /  Etc.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s-UY" sz="3600" dirty="0"/>
          </a:p>
        </p:txBody>
      </p:sp>
    </p:spTree>
    <p:extLst>
      <p:ext uri="{BB962C8B-B14F-4D97-AF65-F5344CB8AC3E}">
        <p14:creationId xmlns:p14="http://schemas.microsoft.com/office/powerpoint/2010/main" val="16793986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2. Administracion de Emisores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243012"/>
            <a:ext cx="11351895" cy="52523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Corresponde a la configuración del conjunto de informaciones, variables y parámetros que se definen a nivel de cada uno de los emisores, para ser utilizadas a lo largo del procesamiento. Ejemplos: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2800" dirty="0"/>
              <a:t>Sucursales Emisor / Sello / Productos / Grupos de Afinidad / Cartera / Validez de tarjetas / Cierres (carga de vencimientos) / Impuestos aplicables a la operativa del Emisor / Empresas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2800" dirty="0"/>
              <a:t>Cálculos de disponibles y pago mínimo / Tasas de interés financiación, mora, plan Cabal y refinanciación / Bloqueo por atrasos y congelamiento / Cargos / Seguros / Multas</a:t>
            </a:r>
          </a:p>
        </p:txBody>
      </p:sp>
    </p:spTree>
    <p:extLst>
      <p:ext uri="{BB962C8B-B14F-4D97-AF65-F5344CB8AC3E}">
        <p14:creationId xmlns:p14="http://schemas.microsoft.com/office/powerpoint/2010/main" val="1946537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3. Administración de cuentas, tarjetas y pines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243012"/>
            <a:ext cx="11351895" cy="52523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Asociado con el procesamiento de las novedades generadas desde cada una de los Emisores o en la propia operativa, donde se incluyen novedades de: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Altas de cuentas y tarjetas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Modificación de cuentas y tarjetas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Bajas de cuentas y tarjetas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Embozado de plásticos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Generación de Pines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Proceso de renovaciones</a:t>
            </a:r>
          </a:p>
        </p:txBody>
      </p:sp>
    </p:spTree>
    <p:extLst>
      <p:ext uri="{BB962C8B-B14F-4D97-AF65-F5344CB8AC3E}">
        <p14:creationId xmlns:p14="http://schemas.microsoft.com/office/powerpoint/2010/main" val="35096089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 fontScale="90000"/>
          </a:bodyPr>
          <a:lstStyle/>
          <a:p>
            <a:r>
              <a:rPr lang="es-UY" sz="4400" dirty="0">
                <a:solidFill>
                  <a:srgbClr val="006699"/>
                </a:solidFill>
                <a:latin typeface="+mn-lt"/>
              </a:rPr>
              <a:t>4. Autorización </a:t>
            </a:r>
            <a:r>
              <a:rPr lang="es-UY" sz="4400" dirty="0" err="1">
                <a:solidFill>
                  <a:srgbClr val="006699"/>
                </a:solidFill>
                <a:latin typeface="+mn-lt"/>
              </a:rPr>
              <a:t>on</a:t>
            </a:r>
            <a:r>
              <a:rPr lang="es-UY" sz="4400" dirty="0">
                <a:solidFill>
                  <a:srgbClr val="006699"/>
                </a:solidFill>
                <a:latin typeface="+mn-lt"/>
              </a:rPr>
              <a:t> line de compras, retiros y DA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243012"/>
            <a:ext cx="11466195" cy="52523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Corresponde a la configuración del autorizador vinculado a: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Establecer el conjunto de reglas a utilizar para la autorización de transacciones desde el punto de vista del Emisor, para cada uno de los productos.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Confirmar las fórmulas de cálculo de disponibles y su interrelación, para así poder informar a los Emisores el conjunto de parámetros a fijar para el normal funcionamiento.</a:t>
            </a:r>
          </a:p>
        </p:txBody>
      </p:sp>
    </p:spTree>
    <p:extLst>
      <p:ext uri="{BB962C8B-B14F-4D97-AF65-F5344CB8AC3E}">
        <p14:creationId xmlns:p14="http://schemas.microsoft.com/office/powerpoint/2010/main" val="10211187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5. Procesamiento de compras confirmadas 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243012"/>
            <a:ext cx="11351895" cy="52523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Para tarjetas de crédito, donde se opera bajo la modalidad dual message corresponde, de acuerdo a la información que brinda el rol Adquirente, la confirmación de las transacciones para así conciliar con la base de autorizaciones pendientes y dar de alta las transacciones confirmadas (como pendiente de facturación).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Asimismo, se prevé la configuración para la generación de cargos que correspondan aplicar a nivel transaccional.</a:t>
            </a:r>
          </a:p>
        </p:txBody>
      </p:sp>
    </p:spTree>
    <p:extLst>
      <p:ext uri="{BB962C8B-B14F-4D97-AF65-F5344CB8AC3E}">
        <p14:creationId xmlns:p14="http://schemas.microsoft.com/office/powerpoint/2010/main" val="18895172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6. Procesamiento de pagos y ajustes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243012"/>
            <a:ext cx="11351895" cy="52523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Para el caso del procesamiento de los </a:t>
            </a:r>
            <a:r>
              <a:rPr lang="es-UY" sz="3600" b="1" dirty="0"/>
              <a:t>pagos</a:t>
            </a:r>
            <a:r>
              <a:rPr lang="es-UY" sz="3600" dirty="0"/>
              <a:t>, corresponde la configuración de cada uno de los canales de cobranza, a través de la mensajería acordada con cada uno.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Para el caso de los </a:t>
            </a:r>
            <a:r>
              <a:rPr lang="es-UY" sz="3600" b="1" dirty="0"/>
              <a:t>ajustes</a:t>
            </a:r>
            <a:r>
              <a:rPr lang="es-UY" sz="3600" dirty="0"/>
              <a:t> corresponde al ingreso de los mismos para su procesamiento, a través del Portal WEB de Cabal o mediante procesamiento de archivos </a:t>
            </a:r>
            <a:r>
              <a:rPr lang="es-UY" sz="3600" dirty="0" err="1"/>
              <a:t>batch</a:t>
            </a:r>
            <a:r>
              <a:rPr lang="es-UY" sz="3600" dirty="0"/>
              <a:t>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Para el caso particular de las </a:t>
            </a:r>
            <a:r>
              <a:rPr lang="es-UY" sz="3600" b="1" dirty="0"/>
              <a:t>refinanciaciones</a:t>
            </a:r>
            <a:r>
              <a:rPr lang="es-UY" sz="3600" dirty="0"/>
              <a:t>, corresponde la configuración de la operativa de ajustes e ingreso del nuevo plan de refinanciación. </a:t>
            </a:r>
          </a:p>
        </p:txBody>
      </p:sp>
    </p:spTree>
    <p:extLst>
      <p:ext uri="{BB962C8B-B14F-4D97-AF65-F5344CB8AC3E}">
        <p14:creationId xmlns:p14="http://schemas.microsoft.com/office/powerpoint/2010/main" val="157829398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3451</TotalTime>
  <Words>1036</Words>
  <Application>Microsoft Office PowerPoint</Application>
  <PresentationFormat>Panorámica</PresentationFormat>
  <Paragraphs>79</Paragraphs>
  <Slides>15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Tema de Office</vt:lpstr>
      <vt:lpstr>Presentación de PowerPoint</vt:lpstr>
      <vt:lpstr>Mapa general / Etapas Rol Emisor</vt:lpstr>
      <vt:lpstr>Funcionamiento general</vt:lpstr>
      <vt:lpstr>1. Administracion de parámetros generales</vt:lpstr>
      <vt:lpstr>2. Administracion de Emisores</vt:lpstr>
      <vt:lpstr>3. Administración de cuentas, tarjetas y pines</vt:lpstr>
      <vt:lpstr>4. Autorización on line de compras, retiros y DA</vt:lpstr>
      <vt:lpstr>5. Procesamiento de compras confirmadas </vt:lpstr>
      <vt:lpstr>6. Procesamiento de pagos y ajustes</vt:lpstr>
      <vt:lpstr>7. Compensación de fondos</vt:lpstr>
      <vt:lpstr>8. Procesamiento del cierre de cuenta</vt:lpstr>
      <vt:lpstr>9. Procesos Contables</vt:lpstr>
      <vt:lpstr>10. Reclamos y Prevención de fraude</vt:lpstr>
      <vt:lpstr>11. Fidelidad - Programa de puntos</vt:lpstr>
      <vt:lpstr>12. Fidelidad – Administración de descuentos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Proyecto Emisor</dc:title>
  <dc:creator>Fernando Lapchik</dc:creator>
  <cp:lastModifiedBy>Fernando Lapchik</cp:lastModifiedBy>
  <cp:revision>133</cp:revision>
  <cp:lastPrinted>2021-10-08T21:03:20Z</cp:lastPrinted>
  <dcterms:created xsi:type="dcterms:W3CDTF">2021-06-25T17:46:31Z</dcterms:created>
  <dcterms:modified xsi:type="dcterms:W3CDTF">2022-06-16T17:00:07Z</dcterms:modified>
</cp:coreProperties>
</file>