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462" r:id="rId3"/>
    <p:sldId id="486" r:id="rId4"/>
    <p:sldId id="479" r:id="rId5"/>
    <p:sldId id="480" r:id="rId6"/>
    <p:sldId id="481" r:id="rId7"/>
    <p:sldId id="482" r:id="rId8"/>
    <p:sldId id="484" r:id="rId9"/>
    <p:sldId id="483" r:id="rId10"/>
    <p:sldId id="485" r:id="rId11"/>
  </p:sldIdLst>
  <p:sldSz cx="12192000" cy="6858000"/>
  <p:notesSz cx="6858000" cy="9313863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1" userDrawn="1">
          <p15:clr>
            <a:srgbClr val="A4A3A4"/>
          </p15:clr>
        </p15:guide>
        <p15:guide id="2" pos="32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99"/>
    <a:srgbClr val="FF9900"/>
    <a:srgbClr val="336699"/>
    <a:srgbClr val="FBE5D6"/>
    <a:srgbClr val="BFBFBF"/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093" autoAdjust="0"/>
    <p:restoredTop sz="93842" autoAdjust="0"/>
  </p:normalViewPr>
  <p:slideViewPr>
    <p:cSldViewPr snapToGrid="0" showGuides="1">
      <p:cViewPr varScale="1">
        <p:scale>
          <a:sx n="54" d="100"/>
          <a:sy n="54" d="100"/>
        </p:scale>
        <p:origin x="768" y="52"/>
      </p:cViewPr>
      <p:guideLst>
        <p:guide orient="horz" pos="731"/>
        <p:guide pos="32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73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08D01-7ACF-49DE-BCD3-571FE92B47E8}" type="datetimeFigureOut">
              <a:rPr lang="es-UY" smtClean="0"/>
              <a:t>22/6/2022</a:t>
            </a:fld>
            <a:endParaRPr lang="es-UY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35000" y="1163638"/>
            <a:ext cx="5588000" cy="31432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82296"/>
            <a:ext cx="5486400" cy="366733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846554"/>
            <a:ext cx="2971800" cy="46731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612DA-C130-4DCA-95E7-B90486EEBC14}" type="slidenum">
              <a:rPr lang="es-UY" smtClean="0"/>
              <a:t>‹Nº›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806492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1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5694528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0612DA-C130-4DCA-95E7-B90486EEBC14}" type="slidenum">
              <a:rPr lang="es-UY" smtClean="0"/>
              <a:t>6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9503606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894064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6888CE-EDC5-436F-AF16-80428DFCC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007E545-9CC2-4224-873A-3C74621962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B91C658-35A6-4692-886D-96B934F358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29E705C-9A20-48F2-AE53-FCF67AF004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22/6/2022</a:t>
            </a:fld>
            <a:endParaRPr lang="es-UY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CE926BC-41D4-42B3-8F0A-223D4A928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1696254-2601-400F-98C2-BA70C1213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141994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92A0119-83A7-4FA6-A28F-06B74AC4B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6EE70346-39BA-43C1-B5FD-C0BFA190307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UY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C7959EF2-5011-4DFE-84A1-B93C123B59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238F1B7-A0A8-401C-A319-4C6FA92FAA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22/6/2022</a:t>
            </a:fld>
            <a:endParaRPr lang="es-UY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D7DF40B4-6FF6-43D3-8625-9212520E43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97A95E0-3112-4B97-98A5-DC993989A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85043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C788B74-6A83-4657-8D17-905B123AF3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9BF6929-2ECE-4A33-BED8-C954B956EF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421EAAB-87F3-4BAE-8653-CA059D01E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22/6/2022</a:t>
            </a:fld>
            <a:endParaRPr lang="es-UY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E14B3D8-D7BE-4C97-A222-F7CB3A9928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0C1B5F-6E07-459A-9538-5F18D5B2E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6887901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0C52854-6ADD-466A-981B-4774546F09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383404C-6A5E-4242-946A-D42E0F11E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98E6F96-D47B-404A-9637-FFF74F45E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22/6/2022</a:t>
            </a:fld>
            <a:endParaRPr lang="es-UY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02B20E9-A871-4546-98D9-EE8FB3F17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BC0CD3D-BFE1-4EF4-AB66-6CB2AAADB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7180570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36A9CC3-6289-48E9-9CCB-3F9A901884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D1B4027-D0C4-46BE-8DF8-0208D44302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E51966E2-A065-4BFB-B0C0-E12E350A1D7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E0C8774-C61C-4B39-8E2F-12AC3596D693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78283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solidFill>
              <a:srgbClr val="0066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8A28E601-72FD-B7AB-F460-C08D44671AC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3871" y="194554"/>
            <a:ext cx="999857" cy="338737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3E1D1EA3-4606-CF17-EDD1-E49ECC419AF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214877" y="6177746"/>
            <a:ext cx="690229" cy="45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355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64540-ED64-404F-8073-657FB110AE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97753"/>
          </a:xfrm>
        </p:spPr>
        <p:txBody>
          <a:bodyPr>
            <a:normAutofit/>
          </a:bodyPr>
          <a:lstStyle>
            <a:lvl1pPr>
              <a:defRPr sz="3600" b="1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713A4D3-9A9B-4960-A79C-924A4AF592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2210"/>
            <a:ext cx="10515600" cy="535719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Rectángulo 6">
            <a:extLst>
              <a:ext uri="{FF2B5EF4-FFF2-40B4-BE49-F238E27FC236}">
                <a16:creationId xmlns:a16="http://schemas.microsoft.com/office/drawing/2014/main" id="{11E9A49E-5156-4F92-B787-6C37CBFEEA4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947FBEC0-EAAC-4B72-B984-1F24452C342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rgbClr val="0066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BC345C74-CF9D-432E-852C-CEFFFFC78A3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7E8C24F9-8E7B-CDEF-BAA6-107441E45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06985" y="6200175"/>
            <a:ext cx="999857" cy="338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117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F3F09B-E87F-4D7B-BF6D-7B74D6F9A3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772758-B14F-459D-B971-0AC8126BA4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0B2F43A-982A-4547-B28F-50422B9647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22/6/2022</a:t>
            </a:fld>
            <a:endParaRPr lang="es-UY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B707F05-C645-4F75-AF83-7A6CECB1D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FDEA908-0BCC-41F2-BB42-0AFAC3AC6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288849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5B1940-EB2D-4951-AB83-8019959CE6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7A8696E-EC3A-411B-9F25-3CB7C9B590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9747DCA4-2C39-4EF7-A10B-AE42CE0891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E8081E5-82C9-4728-A436-2302F311D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22/6/2022</a:t>
            </a:fld>
            <a:endParaRPr lang="es-UY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80B98CB-668F-470A-B1C2-859EBBBCB0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F7A16C3-A093-4B46-8D7F-C47087D46D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632208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DF13520-0CE4-4207-87E3-75AFC103D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D76D38A-1471-490A-9432-C9CE587A2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CBB3CCA6-760C-462E-B2FC-F961CF7EF6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4B8BDD8-3A95-493A-BE88-28404F01A9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A7D9561-4C56-4BE1-9AB0-7E20F4D758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977299D-2EAD-492B-8057-4B5E4E4A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22/6/2022</a:t>
            </a:fld>
            <a:endParaRPr lang="es-UY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05E23A4-CFDA-49AC-805C-36CAF3B119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DB5E8290-14D3-4A25-A9DF-DCAE566B21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058345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13FCE-C685-4956-ADA4-EBD722AA3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CA42AC0A-DE99-4387-BB49-BEB8EFEAE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2F2AE-0352-4067-B230-869247876B7E}" type="datetimeFigureOut">
              <a:rPr lang="es-UY" smtClean="0"/>
              <a:t>22/6/2022</a:t>
            </a:fld>
            <a:endParaRPr lang="es-UY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39A6444-0EAF-467F-9851-A2654AB8E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F7D11AB-0BE0-4E2E-8D19-7480B888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C25A0-9D5F-4CC8-933D-99315822AAC8}" type="slidenum">
              <a:rPr lang="es-UY" smtClean="0"/>
              <a:t>‹Nº›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1373175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>
            <a:extLst>
              <a:ext uri="{FF2B5EF4-FFF2-40B4-BE49-F238E27FC236}">
                <a16:creationId xmlns:a16="http://schemas.microsoft.com/office/drawing/2014/main" id="{46B27BCA-A382-4B45-8692-43C5B852CC3F}"/>
              </a:ext>
            </a:extLst>
          </p:cNvPr>
          <p:cNvSpPr/>
          <p:nvPr userDrawn="1"/>
        </p:nvSpPr>
        <p:spPr>
          <a:xfrm>
            <a:off x="0" y="6725920"/>
            <a:ext cx="12192000" cy="12967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E6ACCA0F-C943-4EC0-9C15-A622C249265B}"/>
              </a:ext>
            </a:extLst>
          </p:cNvPr>
          <p:cNvSpPr/>
          <p:nvPr userDrawn="1"/>
        </p:nvSpPr>
        <p:spPr>
          <a:xfrm rot="5400000">
            <a:off x="8764203" y="3295717"/>
            <a:ext cx="6723514" cy="132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E688A0AC-29B1-47FB-BB14-1A1AD89FF5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525539" y="122362"/>
            <a:ext cx="1330140" cy="573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49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74535EEC-EE8B-449A-9AF5-B9757ADFA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UY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EDA90A6-1BB9-46F9-B979-7EB4609D4F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0C0819F-329E-40AB-B792-3E52405D15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2F2AE-0352-4067-B230-869247876B7E}" type="datetimeFigureOut">
              <a:rPr lang="es-UY" smtClean="0"/>
              <a:t>22/6/2022</a:t>
            </a:fld>
            <a:endParaRPr lang="es-UY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96B65BC-024F-494C-8DBB-8F11F18670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F535BF75-B053-4897-A7BF-E51B562A03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1C25A0-9D5F-4CC8-933D-99315822AAC8}" type="slidenum">
              <a:rPr lang="es-UY" smtClean="0"/>
              <a:t>‹Nº›</a:t>
            </a:fld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3223547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B04FEF96-AD7B-4A49-B277-122421E58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35159" y="3790934"/>
            <a:ext cx="4572000" cy="542579"/>
          </a:xfrm>
        </p:spPr>
        <p:txBody>
          <a:bodyPr/>
          <a:lstStyle/>
          <a:p>
            <a:pPr algn="l"/>
            <a:r>
              <a:rPr lang="es-UY" dirty="0">
                <a:solidFill>
                  <a:srgbClr val="006699"/>
                </a:solidFill>
              </a:rPr>
              <a:t>21/06/2022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919696E0-9A51-479C-A4A4-3F7B2A09D85D}"/>
              </a:ext>
            </a:extLst>
          </p:cNvPr>
          <p:cNvSpPr/>
          <p:nvPr/>
        </p:nvSpPr>
        <p:spPr>
          <a:xfrm>
            <a:off x="10017760" y="71120"/>
            <a:ext cx="1981200" cy="86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UY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4DD33ACB-41EE-4D22-A655-78230CD15A25}"/>
              </a:ext>
            </a:extLst>
          </p:cNvPr>
          <p:cNvSpPr txBox="1"/>
          <p:nvPr/>
        </p:nvSpPr>
        <p:spPr>
          <a:xfrm>
            <a:off x="1335159" y="2144461"/>
            <a:ext cx="724121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sz="4400" b="1" dirty="0">
                <a:solidFill>
                  <a:srgbClr val="006699"/>
                </a:solidFill>
              </a:rPr>
              <a:t>Procesamiento Rol Emisor</a:t>
            </a:r>
          </a:p>
          <a:p>
            <a:r>
              <a:rPr lang="es-UY" sz="4400" b="1" dirty="0">
                <a:solidFill>
                  <a:srgbClr val="006699"/>
                </a:solidFill>
              </a:rPr>
              <a:t>Parametrización de CARTERAS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47E60A83-23C8-686A-0199-B583CA07F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3921" y="1160463"/>
            <a:ext cx="2609161" cy="88392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E389EB7D-E074-D421-327F-EFB8150DA0C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62252" y="3764629"/>
            <a:ext cx="4183008" cy="2977237"/>
          </a:xfrm>
          <a:prstGeom prst="rect">
            <a:avLst/>
          </a:prstGeom>
        </p:spPr>
      </p:pic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E81CAA5F-97C8-C6F4-7E3F-867E21BE9308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7" t="6166" r="12133" b="12137"/>
          <a:stretch/>
        </p:blipFill>
        <p:spPr>
          <a:xfrm>
            <a:off x="1463921" y="4972050"/>
            <a:ext cx="1470643" cy="96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663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5. Cargos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(Aplicar según el producto)</a:t>
            </a:r>
            <a:endParaRPr lang="es-UY" sz="40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Parámetros vinculados cargos por gestión o eventuales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Cargo por operar en red de cobranza (pagos y retiros)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Tope cargo por operar en red de cobranza (retiros)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Cargo por compras en el exterior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Cargo por denuncia y reposición de tarjeta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Cargo por administración de préstamos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Seguro de Vida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Cargo por inhabilitación por atraso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Cargo por refinanciación de saldos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Multa por mora</a:t>
            </a:r>
          </a:p>
        </p:txBody>
      </p:sp>
    </p:spTree>
    <p:extLst>
      <p:ext uri="{BB962C8B-B14F-4D97-AF65-F5344CB8AC3E}">
        <p14:creationId xmlns:p14="http://schemas.microsoft.com/office/powerpoint/2010/main" val="20398139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Cartera vs Grupo de afinidad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Tanto una cartera como un grupo de afinidad son dos dimensiones a partir de las cuales se segmenta el conjunto de clientes del Emisor.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Son dos cortes con diferentes visiones: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La cartera tiene un visión netamente operativa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El grupo de afinidad tiene una visión netamente comercial y de marketing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Un cliente siempre tiene asignado una cartera y un grupo de afinidad.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s-UY" sz="3600" dirty="0"/>
          </a:p>
        </p:txBody>
      </p:sp>
    </p:spTree>
    <p:extLst>
      <p:ext uri="{BB962C8B-B14F-4D97-AF65-F5344CB8AC3E}">
        <p14:creationId xmlns:p14="http://schemas.microsoft.com/office/powerpoint/2010/main" val="19465378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Administración de Emisores y las Carteras</a:t>
            </a: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El concepto Cartera juega un rol importante teniendo en cuenta la cantidad parámetros que se fijan desde el punto de vista operativo, entre los cuales destacamos:</a:t>
            </a:r>
          </a:p>
          <a:p>
            <a:pPr marL="971550" lvl="1" indent="-51435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s-UY" sz="2800" dirty="0"/>
              <a:t>Disponibles </a:t>
            </a:r>
          </a:p>
          <a:p>
            <a:pPr marL="971550" lvl="1" indent="-51435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s-UY" sz="2800" dirty="0"/>
              <a:t>Pago mínimo</a:t>
            </a:r>
          </a:p>
          <a:p>
            <a:pPr marL="971550" lvl="1" indent="-51435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s-UY" sz="2800" dirty="0"/>
              <a:t>Tasas de interés aplicables </a:t>
            </a:r>
          </a:p>
          <a:p>
            <a:pPr marL="971550" lvl="1" indent="-51435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s-UY" sz="2800" dirty="0"/>
              <a:t>Bloqueos vinculados a atrasos</a:t>
            </a:r>
          </a:p>
          <a:p>
            <a:pPr marL="971550" lvl="1" indent="-514350">
              <a:lnSpc>
                <a:spcPct val="100000"/>
              </a:lnSpc>
              <a:spcBef>
                <a:spcPts val="300"/>
              </a:spcBef>
              <a:buFont typeface="+mj-lt"/>
              <a:buAutoNum type="arabicPeriod"/>
            </a:pPr>
            <a:r>
              <a:rPr lang="es-UY" sz="2800" dirty="0"/>
              <a:t>Cargos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El número de cartera es un dato que se solicita al momento del alta del cliente, cuenta y tarjeta.</a:t>
            </a:r>
          </a:p>
        </p:txBody>
      </p:sp>
    </p:spTree>
    <p:extLst>
      <p:ext uri="{BB962C8B-B14F-4D97-AF65-F5344CB8AC3E}">
        <p14:creationId xmlns:p14="http://schemas.microsoft.com/office/powerpoint/2010/main" val="2053597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1. Disponibles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todos los productos)</a:t>
            </a:r>
            <a:endParaRPr lang="es-UY" sz="40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50048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Monto máximo que un cliente podrá utilizar para realizar compras en general, adelantos en efectivo, préstamos (si está habilitada la operativa), etc.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Para esto el Emisor debe definir 2 elementos: 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Selección del método de cálculo de los disponibles para TDC.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Los coeficientes que se aplican a cada uno de los componentes del método de cálculo.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Esta previsto ver este tema en profundidad como tema específico.</a:t>
            </a:r>
          </a:p>
        </p:txBody>
      </p:sp>
    </p:spTree>
    <p:extLst>
      <p:ext uri="{BB962C8B-B14F-4D97-AF65-F5344CB8AC3E}">
        <p14:creationId xmlns:p14="http://schemas.microsoft.com/office/powerpoint/2010/main" val="3597604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2. Pago Mínimo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  <a:endParaRPr lang="es-UY" sz="40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Monto requerido por el Emisor a un cliente para no caer en atraso.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Para esto el Emisor debe definir los coeficientes que se aplican a cada uno de los movimientos que ingresan a su cuenta.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Coeficientes sobre los distintos tipos de consumos.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Coeficientes sobre otros conceptos.</a:t>
            </a:r>
          </a:p>
        </p:txBody>
      </p:sp>
    </p:spTree>
    <p:extLst>
      <p:ext uri="{BB962C8B-B14F-4D97-AF65-F5344CB8AC3E}">
        <p14:creationId xmlns:p14="http://schemas.microsoft.com/office/powerpoint/2010/main" val="3239115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2. Pago Mínimo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  <a:endParaRPr lang="es-UY" sz="4000" dirty="0">
              <a:solidFill>
                <a:srgbClr val="006699"/>
              </a:solidFill>
              <a:latin typeface="+mn-lt"/>
            </a:endParaRPr>
          </a:p>
        </p:txBody>
      </p:sp>
      <p:graphicFrame>
        <p:nvGraphicFramePr>
          <p:cNvPr id="3" name="Tabla 3">
            <a:extLst>
              <a:ext uri="{FF2B5EF4-FFF2-40B4-BE49-F238E27FC236}">
                <a16:creationId xmlns:a16="http://schemas.microsoft.com/office/drawing/2014/main" id="{7F014B62-4BE9-0072-6E8B-F1DF984047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302789"/>
              </p:ext>
            </p:extLst>
          </p:nvPr>
        </p:nvGraphicFramePr>
        <p:xfrm>
          <a:off x="224790" y="1971040"/>
          <a:ext cx="5786565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0550">
                  <a:extLst>
                    <a:ext uri="{9D8B030D-6E8A-4147-A177-3AD203B41FA5}">
                      <a16:colId xmlns:a16="http://schemas.microsoft.com/office/drawing/2014/main" val="2938758914"/>
                    </a:ext>
                  </a:extLst>
                </a:gridCol>
                <a:gridCol w="1386015">
                  <a:extLst>
                    <a:ext uri="{9D8B030D-6E8A-4147-A177-3AD203B41FA5}">
                      <a16:colId xmlns:a16="http://schemas.microsoft.com/office/drawing/2014/main" val="3988122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UY" dirty="0"/>
                        <a:t>Tipos de consumos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/>
                        <a:t>Coeficientes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164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UY" dirty="0"/>
                        <a:t>Compra Contado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4346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Combustible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51830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Débito automático financiable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42339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Cuotas sin recargo que vencen en el período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80177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UY" dirty="0"/>
                        <a:t>Cuotas con recargo que vencen en el período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8211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UY" dirty="0"/>
                        <a:t>Débito Automático NO financiable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73299534"/>
                  </a:ext>
                </a:extLst>
              </a:tr>
            </a:tbl>
          </a:graphicData>
        </a:graphic>
      </p:graphicFrame>
      <p:graphicFrame>
        <p:nvGraphicFramePr>
          <p:cNvPr id="6" name="Tabla 3">
            <a:extLst>
              <a:ext uri="{FF2B5EF4-FFF2-40B4-BE49-F238E27FC236}">
                <a16:creationId xmlns:a16="http://schemas.microsoft.com/office/drawing/2014/main" id="{533AEC41-9D72-44D9-2E89-1A36A211BE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296236"/>
              </p:ext>
            </p:extLst>
          </p:nvPr>
        </p:nvGraphicFramePr>
        <p:xfrm>
          <a:off x="6153150" y="1971040"/>
          <a:ext cx="5786565" cy="351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00550">
                  <a:extLst>
                    <a:ext uri="{9D8B030D-6E8A-4147-A177-3AD203B41FA5}">
                      <a16:colId xmlns:a16="http://schemas.microsoft.com/office/drawing/2014/main" val="2938758914"/>
                    </a:ext>
                  </a:extLst>
                </a:gridCol>
                <a:gridCol w="1386015">
                  <a:extLst>
                    <a:ext uri="{9D8B030D-6E8A-4147-A177-3AD203B41FA5}">
                      <a16:colId xmlns:a16="http://schemas.microsoft.com/office/drawing/2014/main" val="398812239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s-UY" dirty="0"/>
                        <a:t>Otros conceptos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UY" dirty="0"/>
                        <a:t>Coeficientes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71643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Intereses sobre saldos financiados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04346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Cargos del Emisor (emisión, renovación, envío     EDC, gestión, retiro cajero, etc.)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8451568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Exceso sobre el límite de financiación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1379533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Multa por mora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518306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Seguro de Vida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42339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Pago Mínimo Impago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80177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Impuestos (IVA)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100 %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88211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Saldo Impago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UY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15 %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3299534"/>
                  </a:ext>
                </a:extLst>
              </a:tr>
            </a:tbl>
          </a:graphicData>
        </a:graphic>
      </p:graphicFrame>
      <p:sp>
        <p:nvSpPr>
          <p:cNvPr id="4" name="CuadroTexto 3">
            <a:extLst>
              <a:ext uri="{FF2B5EF4-FFF2-40B4-BE49-F238E27FC236}">
                <a16:creationId xmlns:a16="http://schemas.microsoft.com/office/drawing/2014/main" id="{2304B81C-885F-AF58-C362-A624A45EFF2F}"/>
              </a:ext>
            </a:extLst>
          </p:cNvPr>
          <p:cNvSpPr txBox="1"/>
          <p:nvPr/>
        </p:nvSpPr>
        <p:spPr>
          <a:xfrm>
            <a:off x="1632505" y="1526778"/>
            <a:ext cx="2944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u="sng" dirty="0"/>
              <a:t>Coeficientes sobre consumos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DA3449C-479F-E3A3-BA28-6C368C7C91BA}"/>
              </a:ext>
            </a:extLst>
          </p:cNvPr>
          <p:cNvSpPr txBox="1"/>
          <p:nvPr/>
        </p:nvSpPr>
        <p:spPr>
          <a:xfrm>
            <a:off x="7294317" y="1526778"/>
            <a:ext cx="3504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UY" b="1" u="sng" dirty="0"/>
              <a:t>Coeficientes sobre otros conceptos</a:t>
            </a:r>
          </a:p>
        </p:txBody>
      </p:sp>
    </p:spTree>
    <p:extLst>
      <p:ext uri="{BB962C8B-B14F-4D97-AF65-F5344CB8AC3E}">
        <p14:creationId xmlns:p14="http://schemas.microsoft.com/office/powerpoint/2010/main" val="31376515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3. Tasas de interés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  <a:endParaRPr lang="es-UY" sz="40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Financiación en guaraníes </a:t>
            </a:r>
            <a:r>
              <a:rPr lang="es-UY" sz="2400" dirty="0"/>
              <a:t>(conversión de USD a Gs)</a:t>
            </a:r>
            <a:endParaRPr lang="es-UY" sz="36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El Emisor debe definir las tasas de interés aplicables a la operativa según el siguiente detalle: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Tasas de financiación sobre saldos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Tasas de mora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Tasas de financiación sobre planes Cabal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Tasas de refinanciación de saldos (Ver si es aplicable)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Tasas de restructuración de deudas (Ver si es aplicable)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200" dirty="0"/>
              <a:t>Esta previsto ver como se aplican las tasas (cálculo de intereses) como tema específico.</a:t>
            </a:r>
          </a:p>
          <a:p>
            <a:pPr>
              <a:lnSpc>
                <a:spcPct val="100000"/>
              </a:lnSpc>
              <a:spcBef>
                <a:spcPts val="600"/>
              </a:spcBef>
            </a:pP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742596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4. Bloqueos vinculados a atrasos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 a TDC)</a:t>
            </a:r>
            <a:endParaRPr lang="es-UY" sz="40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17176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s-UY" sz="3600" dirty="0"/>
              <a:t>Parámetros vinculados con la inhabilitación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Días en mora para inhabilitación automática de cuentas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Saldo en mora para inhabilitación de cuentas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Días en mora para aplicar cargo por inhabilitación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Costo por inhabilitación</a:t>
            </a:r>
          </a:p>
          <a:p>
            <a:pPr>
              <a:lnSpc>
                <a:spcPct val="100000"/>
              </a:lnSpc>
              <a:spcBef>
                <a:spcPts val="300"/>
              </a:spcBef>
            </a:pPr>
            <a:r>
              <a:rPr lang="es-UY" sz="3600" dirty="0"/>
              <a:t>Parámetros vinculados con el congelamiento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Días en mora para no devengar intereses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Días en mora para cancelación anticipada de cuotas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Días de mora para reverso de intereses, cargos e impuestos devengados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Días en mora para el no envío de Estado de Cuenta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s-UY" sz="2800" dirty="0"/>
              <a:t>Días en mora para suprimir movimientos (no genera Ints. ni cargos)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endParaRPr lang="es-UY" sz="3200" dirty="0"/>
          </a:p>
        </p:txBody>
      </p:sp>
    </p:spTree>
    <p:extLst>
      <p:ext uri="{BB962C8B-B14F-4D97-AF65-F5344CB8AC3E}">
        <p14:creationId xmlns:p14="http://schemas.microsoft.com/office/powerpoint/2010/main" val="1206220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23875" y="362686"/>
            <a:ext cx="10829925" cy="797753"/>
          </a:xfrm>
        </p:spPr>
        <p:txBody>
          <a:bodyPr>
            <a:normAutofit/>
          </a:bodyPr>
          <a:lstStyle/>
          <a:p>
            <a:r>
              <a:rPr lang="es-UY" sz="4000" dirty="0">
                <a:solidFill>
                  <a:srgbClr val="006699"/>
                </a:solidFill>
                <a:latin typeface="+mn-lt"/>
              </a:rPr>
              <a:t>5. Cargos </a:t>
            </a:r>
            <a:r>
              <a:rPr lang="es-UY" sz="2000" dirty="0">
                <a:solidFill>
                  <a:srgbClr val="006699"/>
                </a:solidFill>
                <a:latin typeface="+mn-lt"/>
              </a:rPr>
              <a:t>(Aplicar según el producto)</a:t>
            </a:r>
            <a:endParaRPr lang="es-UY" sz="4000" dirty="0">
              <a:solidFill>
                <a:srgbClr val="006699"/>
              </a:solidFill>
              <a:latin typeface="+mn-lt"/>
            </a:endParaRPr>
          </a:p>
        </p:txBody>
      </p:sp>
      <p:sp>
        <p:nvSpPr>
          <p:cNvPr id="5" name="Marcador de contenido 2"/>
          <p:cNvSpPr txBox="1">
            <a:spLocks/>
          </p:cNvSpPr>
          <p:nvPr/>
        </p:nvSpPr>
        <p:spPr>
          <a:xfrm>
            <a:off x="523875" y="1243012"/>
            <a:ext cx="11351895" cy="52523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s-UY" sz="3600" dirty="0"/>
              <a:t>Parámetros vinculados a la emisión y estado de cuenta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Cargo Anual 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s-UY" sz="2400" dirty="0"/>
              <a:t>Aplicación condicionada al saldo 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s-UY" sz="2400" dirty="0"/>
              <a:t>Monto de cada cuota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s-UY" sz="2400" dirty="0"/>
              <a:t>Cantidad de cuotas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s-UY" sz="2400" dirty="0"/>
              <a:t>Período de gracia (meses)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Cargo mensual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s-UY" sz="2400" dirty="0"/>
              <a:t>Aplicación condicionada al saldo 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s-UY" sz="2400" dirty="0"/>
              <a:t>Monto de cada cuota</a:t>
            </a:r>
          </a:p>
          <a:p>
            <a:pPr lvl="2">
              <a:lnSpc>
                <a:spcPct val="100000"/>
              </a:lnSpc>
              <a:spcBef>
                <a:spcPts val="600"/>
              </a:spcBef>
            </a:pPr>
            <a:r>
              <a:rPr lang="es-UY" sz="2400" dirty="0"/>
              <a:t>Período de gracia (meses)</a:t>
            </a:r>
          </a:p>
          <a:p>
            <a:pPr lvl="1">
              <a:lnSpc>
                <a:spcPct val="100000"/>
              </a:lnSpc>
              <a:spcBef>
                <a:spcPts val="600"/>
              </a:spcBef>
            </a:pPr>
            <a:r>
              <a:rPr lang="es-UY" sz="2800" dirty="0"/>
              <a:t>Costo de Envío de Estado de Cuenta</a:t>
            </a:r>
          </a:p>
        </p:txBody>
      </p:sp>
    </p:spTree>
    <p:extLst>
      <p:ext uri="{BB962C8B-B14F-4D97-AF65-F5344CB8AC3E}">
        <p14:creationId xmlns:p14="http://schemas.microsoft.com/office/powerpoint/2010/main" val="285398561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3836</TotalTime>
  <Words>738</Words>
  <Application>Microsoft Office PowerPoint</Application>
  <PresentationFormat>Panorámica</PresentationFormat>
  <Paragraphs>109</Paragraphs>
  <Slides>10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de Office</vt:lpstr>
      <vt:lpstr>Presentación de PowerPoint</vt:lpstr>
      <vt:lpstr>Cartera vs Grupo de afinidad</vt:lpstr>
      <vt:lpstr>Administración de Emisores y las Carteras</vt:lpstr>
      <vt:lpstr>1. Disponibles (Aplica a todos los productos)</vt:lpstr>
      <vt:lpstr>2. Pago Mínimo (Aplica a TDC)</vt:lpstr>
      <vt:lpstr>2. Pago Mínimo (Aplica a TDC)</vt:lpstr>
      <vt:lpstr>3. Tasas de interés (Aplica a TDC)</vt:lpstr>
      <vt:lpstr>4. Bloqueos vinculados a atrasos (Aplica a TDC)</vt:lpstr>
      <vt:lpstr>5. Cargos (Aplicar según el producto)</vt:lpstr>
      <vt:lpstr>5. Cargos (Aplicar según el producto)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Proyecto Emisor</dc:title>
  <dc:creator>Fernando Lapchik</dc:creator>
  <cp:lastModifiedBy>Fernando Lapchik</cp:lastModifiedBy>
  <cp:revision>145</cp:revision>
  <cp:lastPrinted>2021-10-08T21:03:20Z</cp:lastPrinted>
  <dcterms:created xsi:type="dcterms:W3CDTF">2021-06-25T17:46:31Z</dcterms:created>
  <dcterms:modified xsi:type="dcterms:W3CDTF">2022-06-22T21:36:12Z</dcterms:modified>
</cp:coreProperties>
</file>