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479" r:id="rId3"/>
    <p:sldId id="480" r:id="rId4"/>
    <p:sldId id="489" r:id="rId5"/>
    <p:sldId id="473" r:id="rId6"/>
    <p:sldId id="481" r:id="rId7"/>
    <p:sldId id="490" r:id="rId8"/>
    <p:sldId id="484" r:id="rId9"/>
    <p:sldId id="483" r:id="rId10"/>
    <p:sldId id="491" r:id="rId11"/>
    <p:sldId id="485" r:id="rId12"/>
    <p:sldId id="486" r:id="rId13"/>
    <p:sldId id="492" r:id="rId14"/>
    <p:sldId id="488" r:id="rId15"/>
  </p:sldIdLst>
  <p:sldSz cx="12192000" cy="6858000"/>
  <p:notesSz cx="6858000" cy="9313863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1" userDrawn="1">
          <p15:clr>
            <a:srgbClr val="A4A3A4"/>
          </p15:clr>
        </p15:guide>
        <p15:guide id="2" pos="3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FF9900"/>
    <a:srgbClr val="336699"/>
    <a:srgbClr val="FBE5D6"/>
    <a:srgbClr val="BFBFB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093" autoAdjust="0"/>
    <p:restoredTop sz="93275" autoAdjust="0"/>
  </p:normalViewPr>
  <p:slideViewPr>
    <p:cSldViewPr snapToGrid="0" showGuides="1">
      <p:cViewPr varScale="1">
        <p:scale>
          <a:sx n="60" d="100"/>
          <a:sy n="60" d="100"/>
        </p:scale>
        <p:origin x="528" y="44"/>
      </p:cViewPr>
      <p:guideLst>
        <p:guide orient="horz" pos="731"/>
        <p:guide pos="3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08D01-7ACF-49DE-BCD3-571FE92B47E8}" type="datetimeFigureOut">
              <a:rPr lang="es-UY" smtClean="0"/>
              <a:t>27/6/2022</a:t>
            </a:fld>
            <a:endParaRPr lang="es-UY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3500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612DA-C130-4DCA-95E7-B90486EEBC14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06492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1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569452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7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18066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6A9CC3-6289-48E9-9CCB-3F9A90188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1B4027-D0C4-46BE-8DF8-0208D4430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51966E2-A065-4BFB-B0C0-E12E350A1D7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E0C8774-C61C-4B39-8E2F-12AC3596D693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894064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6888CE-EDC5-436F-AF16-80428DFCC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07E545-9CC2-4224-873A-3C74621962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B91C658-35A6-4692-886D-96B934F358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29E705C-9A20-48F2-AE53-FCF67AF00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27/6/2022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E926BC-41D4-42B3-8F0A-223D4A928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696254-2601-400F-98C2-BA70C1213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41994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2A0119-83A7-4FA6-A28F-06B74AC4B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EE70346-39BA-43C1-B5FD-C0BFA19030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7959EF2-5011-4DFE-84A1-B93C123B59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238F1B7-A0A8-401C-A319-4C6FA92FA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27/6/2022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7DF40B4-6FF6-43D3-8625-9212520E4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97A95E0-3112-4B97-98A5-DC993989A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8504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788B74-6A83-4657-8D17-905B123AF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9BF6929-2ECE-4A33-BED8-C954B956EF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21EAAB-87F3-4BAE-8653-CA059D01E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27/6/2022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E14B3D8-D7BE-4C97-A222-F7CB3A992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0C1B5F-6E07-459A-9538-5F18D5B2E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688790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0C52854-6ADD-466A-981B-4774546F09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383404C-6A5E-4242-946A-D42E0F11E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98E6F96-D47B-404A-9637-FFF74F45E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27/6/2022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2B20E9-A871-4546-98D9-EE8FB3F17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C0CD3D-BFE1-4EF4-AB66-6CB2AAADB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18057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6A9CC3-6289-48E9-9CCB-3F9A90188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1B4027-D0C4-46BE-8DF8-0208D4430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51966E2-A065-4BFB-B0C0-E12E350A1D7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E0C8774-C61C-4B39-8E2F-12AC3596D693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8283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64540-ED64-404F-8073-657FB110A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753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13A4D3-9A9B-4960-A79C-924A4AF59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10"/>
            <a:ext cx="10515600" cy="53571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E9A49E-5156-4F92-B787-6C37CBFEEA4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47FBEC0-EAAC-4B72-B984-1F24452C342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A28E601-72FD-B7AB-F460-C08D44671A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53871" y="194554"/>
            <a:ext cx="999857" cy="33873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E1D1EA3-4606-CF17-EDD1-E49ECC419A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14877" y="6177746"/>
            <a:ext cx="690229" cy="45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355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64540-ED64-404F-8073-657FB110A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753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13A4D3-9A9B-4960-A79C-924A4AF59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10"/>
            <a:ext cx="10515600" cy="53571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E9A49E-5156-4F92-B787-6C37CBFEEA4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47FBEC0-EAAC-4B72-B984-1F24452C342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C345C74-CF9D-432E-852C-CEFFFFC78A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25539" y="122362"/>
            <a:ext cx="1330140" cy="57378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E8C24F9-8E7B-CDEF-BAA6-107441E45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06985" y="6200175"/>
            <a:ext cx="999857" cy="33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117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F3F09B-E87F-4D7B-BF6D-7B74D6F9A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772758-B14F-459D-B971-0AC8126BA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B2F43A-982A-4547-B28F-50422B964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27/6/2022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707F05-C645-4F75-AF83-7A6CECB1D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DEA908-0BCC-41F2-BB42-0AFAC3AC6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88849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5B1940-EB2D-4951-AB83-8019959CE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A8696E-EC3A-411B-9F25-3CB7C9B590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747DCA4-2C39-4EF7-A10B-AE42CE0891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8081E5-82C9-4728-A436-2302F311D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27/6/2022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80B98CB-668F-470A-B1C2-859EBBBCB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7A16C3-A093-4B46-8D7F-C47087D46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3220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F13520-0CE4-4207-87E3-75AFC103D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D76D38A-1471-490A-9432-C9CE587A2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B3CCA6-760C-462E-B2FC-F961CF7EF6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B8BDD8-3A95-493A-BE88-28404F01A9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A7D9561-4C56-4BE1-9AB0-7E20F4D758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977299D-2EAD-492B-8057-4B5E4E4A5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27/6/2022</a:t>
            </a:fld>
            <a:endParaRPr lang="es-UY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05E23A4-CFDA-49AC-805C-36CAF3B11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B5E8290-14D3-4A25-A9DF-DCAE566B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5834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913FCE-C685-4956-ADA4-EBD722AA3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A42AC0A-DE99-4387-BB49-BEB8EFEAE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27/6/2022</a:t>
            </a:fld>
            <a:endParaRPr lang="es-UY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39A6444-0EAF-467F-9851-A2654AB8E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F7D11AB-0BE0-4E2E-8D19-7480B8883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73175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46B27BCA-A382-4B45-8692-43C5B852CC3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6ACCA0F-C943-4EC0-9C15-A622C249265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688A0AC-29B1-47FB-BB14-1A1AD89FF5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25539" y="122362"/>
            <a:ext cx="1330140" cy="57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44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4535EEC-EE8B-449A-9AF5-B9757ADFA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EDA90A6-1BB9-46F9-B979-7EB4609D4F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0C0819F-329E-40AB-B792-3E52405D15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2F2AE-0352-4067-B230-869247876B7E}" type="datetimeFigureOut">
              <a:rPr lang="es-UY" smtClean="0"/>
              <a:t>27/6/2022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6B65BC-024F-494C-8DBB-8F11F1867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535BF75-B053-4897-A7BF-E51B562A03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2354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B04FEF96-AD7B-4A49-B277-122421E58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5159" y="3790934"/>
            <a:ext cx="4572000" cy="542579"/>
          </a:xfrm>
        </p:spPr>
        <p:txBody>
          <a:bodyPr/>
          <a:lstStyle/>
          <a:p>
            <a:pPr algn="l"/>
            <a:r>
              <a:rPr lang="es-UY" dirty="0">
                <a:solidFill>
                  <a:srgbClr val="006699"/>
                </a:solidFill>
              </a:rPr>
              <a:t>23/06/2022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19696E0-9A51-479C-A4A4-3F7B2A09D85D}"/>
              </a:ext>
            </a:extLst>
          </p:cNvPr>
          <p:cNvSpPr/>
          <p:nvPr/>
        </p:nvSpPr>
        <p:spPr>
          <a:xfrm>
            <a:off x="10017760" y="71120"/>
            <a:ext cx="1981200" cy="86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DD33ACB-41EE-4D22-A655-78230CD15A25}"/>
              </a:ext>
            </a:extLst>
          </p:cNvPr>
          <p:cNvSpPr txBox="1"/>
          <p:nvPr/>
        </p:nvSpPr>
        <p:spPr>
          <a:xfrm>
            <a:off x="1335159" y="2144461"/>
            <a:ext cx="793980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4400" b="1" dirty="0">
                <a:solidFill>
                  <a:srgbClr val="006699"/>
                </a:solidFill>
              </a:rPr>
              <a:t>Procesamiento Rol Emisor</a:t>
            </a:r>
          </a:p>
          <a:p>
            <a:r>
              <a:rPr lang="es-UY" sz="4400" b="1" dirty="0">
                <a:solidFill>
                  <a:srgbClr val="006699"/>
                </a:solidFill>
              </a:rPr>
              <a:t>Administración de DISPONIBLES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7E60A83-23C8-686A-0199-B583CA07F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921" y="1160463"/>
            <a:ext cx="2609161" cy="88392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389EB7D-E074-D421-327F-EFB8150DA0C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62252" y="3764629"/>
            <a:ext cx="4183008" cy="2977237"/>
          </a:xfrm>
          <a:prstGeom prst="rect">
            <a:avLst/>
          </a:prstGeom>
        </p:spPr>
      </p:pic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81CAA5F-97C8-C6F4-7E3F-867E21BE930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7" t="6166" r="12133" b="12137"/>
          <a:stretch/>
        </p:blipFill>
        <p:spPr>
          <a:xfrm>
            <a:off x="1463921" y="4972050"/>
            <a:ext cx="1470643" cy="96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663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Métodos de cálculo de disponibles </a:t>
            </a:r>
            <a:r>
              <a:rPr lang="es-UY" sz="2000" dirty="0">
                <a:solidFill>
                  <a:srgbClr val="006699"/>
                </a:solidFill>
                <a:latin typeface="+mn-lt"/>
              </a:rPr>
              <a:t>(Aplica a TDC)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6926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s-UY" sz="3600" b="1" dirty="0"/>
              <a:t>b.</a:t>
            </a:r>
            <a:r>
              <a:rPr lang="es-UY" sz="3600" dirty="0"/>
              <a:t> </a:t>
            </a:r>
            <a:r>
              <a:rPr lang="es-UY" sz="3600" b="1" dirty="0"/>
              <a:t>Disponible unificado y préstamos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2C4A7EE-99B5-E90A-E668-6A9B8A0232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244" y="2018250"/>
            <a:ext cx="9297129" cy="431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427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Métodos de cálculo de disponibles </a:t>
            </a:r>
            <a:r>
              <a:rPr lang="es-UY" sz="2000" dirty="0">
                <a:solidFill>
                  <a:srgbClr val="006699"/>
                </a:solidFill>
                <a:latin typeface="+mn-lt"/>
              </a:rPr>
              <a:t>(Aplica a TDC)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s-UY" sz="3600" b="1" dirty="0"/>
              <a:t>c.</a:t>
            </a:r>
            <a:r>
              <a:rPr lang="es-UY" sz="3600" dirty="0"/>
              <a:t> </a:t>
            </a:r>
            <a:r>
              <a:rPr lang="es-UY" sz="3600" b="1" dirty="0"/>
              <a:t>Disponible contado y disponible de planes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Las operaciones de compra contado, adelantos en efectivo y una cuota de los planes con y sin recargo van contra el disponible contado.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Las operaciones de compra en planes en cuotas con y sin recargo  recargo (la totalidad del plan) van contra el disponible de planes.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s-UY" sz="2800" dirty="0"/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Este método es el que tiene más riesgo asociado teniendo en cuenta que el riesgo equivale a un poco más del doble del límite de crédito asignado al cliente (siendo el límite de crédito = límite de financiación). </a:t>
            </a:r>
          </a:p>
        </p:txBody>
      </p:sp>
    </p:spTree>
    <p:extLst>
      <p:ext uri="{BB962C8B-B14F-4D97-AF65-F5344CB8AC3E}">
        <p14:creationId xmlns:p14="http://schemas.microsoft.com/office/powerpoint/2010/main" val="1379215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Métodos de cálculo de disponibles </a:t>
            </a:r>
            <a:r>
              <a:rPr lang="es-UY" sz="2000" dirty="0">
                <a:solidFill>
                  <a:srgbClr val="006699"/>
                </a:solidFill>
                <a:latin typeface="+mn-lt"/>
              </a:rPr>
              <a:t>(Aplica a TDC)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s-UY" sz="3600" b="1" dirty="0"/>
              <a:t>c. Disponible contado y disponible de planes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b="1" dirty="0"/>
              <a:t>Disponible compras </a:t>
            </a:r>
            <a:r>
              <a:rPr lang="es-UY" sz="2800" dirty="0"/>
              <a:t>= Límite de Crédito * (1 + % Exceso en Autorizaciones) - Saldo Facturado + Pagos - Compras Contado - Anticipos en Efectivo – Importe de una cuota de los planes con y sin recargo vigentes - Autorizaciones pendientes (con el mismo criterio de las compras confirmadas).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b="1" dirty="0"/>
              <a:t>Disponible planes </a:t>
            </a:r>
            <a:r>
              <a:rPr lang="es-UY" sz="2800" dirty="0"/>
              <a:t>= Límite de Crédito * (1 + % Exceso en Autorizaciones para planes) - Saldo de planes con y sin recargo con cuotas vigentes - Autorizaciones pendientes de planes con y sin recargo.</a:t>
            </a:r>
          </a:p>
        </p:txBody>
      </p:sp>
    </p:spTree>
    <p:extLst>
      <p:ext uri="{BB962C8B-B14F-4D97-AF65-F5344CB8AC3E}">
        <p14:creationId xmlns:p14="http://schemas.microsoft.com/office/powerpoint/2010/main" val="23993845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Métodos de cálculo de disponibles </a:t>
            </a:r>
            <a:r>
              <a:rPr lang="es-UY" sz="2000" dirty="0">
                <a:solidFill>
                  <a:srgbClr val="006699"/>
                </a:solidFill>
                <a:latin typeface="+mn-lt"/>
              </a:rPr>
              <a:t>(Aplica a TDC)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7179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s-UY" sz="3600" b="1" dirty="0"/>
              <a:t>c. Disponible contado y disponible de planes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4A49ABC-B208-D45C-8B79-966733E043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722" y="2031497"/>
            <a:ext cx="9316206" cy="3975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386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Métodos de cálculo de disponibles </a:t>
            </a:r>
            <a:r>
              <a:rPr lang="es-UY" sz="2000" dirty="0">
                <a:solidFill>
                  <a:srgbClr val="006699"/>
                </a:solidFill>
                <a:latin typeface="+mn-lt"/>
              </a:rPr>
              <a:t>(Aplica a TDC)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3"/>
            <a:ext cx="11319258" cy="6629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s-UY" sz="3600" b="1" dirty="0"/>
              <a:t>Caso Particular: Disponible para adelantos en efectivo</a:t>
            </a: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27B2174A-600C-B9B7-C653-BFD5D9761B65}"/>
              </a:ext>
            </a:extLst>
          </p:cNvPr>
          <p:cNvSpPr txBox="1">
            <a:spLocks/>
          </p:cNvSpPr>
          <p:nvPr/>
        </p:nvSpPr>
        <p:spPr>
          <a:xfrm>
            <a:off x="523874" y="1988493"/>
            <a:ext cx="4301513" cy="47538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El Emisor asigna un % de límite de crédito para efectivo.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b="1" dirty="0"/>
              <a:t>Disponible Anticipos en efectivo </a:t>
            </a:r>
            <a:r>
              <a:rPr lang="es-UY" sz="2800" dirty="0"/>
              <a:t>= Límite de Crédito *  % Anticipos en efectivo, y debe tener Disponible Compras suficiente por el efectivo solicitado.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05D6078-3ED6-7670-6B02-EEC93A51C4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4312" y="1988492"/>
            <a:ext cx="6918654" cy="349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683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Disponibles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29289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Lo definimos como el monto máximo que un cliente podrá utilizar para realizar compras en general, adelantos en efectivo, préstamos (si está habilitada la operativa), etc.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A partir de esta definición podemos vincular el concepto disponible a cada uno de los productos a administrar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4E80AC3E-F6C0-F2B1-95C5-3323C7506B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765824"/>
              </p:ext>
            </p:extLst>
          </p:nvPr>
        </p:nvGraphicFramePr>
        <p:xfrm>
          <a:off x="1771650" y="4368823"/>
          <a:ext cx="886968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5319">
                  <a:extLst>
                    <a:ext uri="{9D8B030D-6E8A-4147-A177-3AD203B41FA5}">
                      <a16:colId xmlns:a16="http://schemas.microsoft.com/office/drawing/2014/main" val="2938758914"/>
                    </a:ext>
                  </a:extLst>
                </a:gridCol>
                <a:gridCol w="847477">
                  <a:extLst>
                    <a:ext uri="{9D8B030D-6E8A-4147-A177-3AD203B41FA5}">
                      <a16:colId xmlns:a16="http://schemas.microsoft.com/office/drawing/2014/main" val="1653340118"/>
                    </a:ext>
                  </a:extLst>
                </a:gridCol>
                <a:gridCol w="5766884">
                  <a:extLst>
                    <a:ext uri="{9D8B030D-6E8A-4147-A177-3AD203B41FA5}">
                      <a16:colId xmlns:a16="http://schemas.microsoft.com/office/drawing/2014/main" val="39881223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UY" dirty="0"/>
                        <a:t>Producto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UY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UY" dirty="0"/>
                        <a:t>Concepto “Disponible”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7164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UY" dirty="0"/>
                        <a:t>Tarjeta de Crédito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UY" dirty="0"/>
                        <a:t>TDC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UY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Equivale a la línea de crédito otorgada por el Emisor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4346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UY" dirty="0"/>
                        <a:t>Tarjeta de Débito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UY" dirty="0"/>
                        <a:t>TDD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Equivale al saldo en la cuenta corriente o caja de ahorro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51830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UY" dirty="0"/>
                        <a:t>Tarjeta prepaga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UY" dirty="0"/>
                        <a:t>TP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Equivale al saldo en la cuenta virtual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42339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UY" dirty="0"/>
                        <a:t>Billetera Electrónica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UY" dirty="0"/>
                        <a:t>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Equivale al saldo en la cuenta virtual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801773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7604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Disponibles y el riesgo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Para los casos de TDD, TP y BE, el concepto de riesgo no aplica dado que el disponible es el saldo en cuenta.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s-UY" sz="12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En caso de que haya algún acuerdo de sobregiro en cuenta para TDD, el mismo es administrado por parte del Emisor, sin intervención de la Administradora.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En caso de que haya algún acuerdo de sobregiro o créditos para TP o BE, se deberá tener en cuenta el proceso para dejarlo reflejado en funcionamiento de la Administradora.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s-UY" sz="3600" dirty="0"/>
          </a:p>
        </p:txBody>
      </p:sp>
    </p:spTree>
    <p:extLst>
      <p:ext uri="{BB962C8B-B14F-4D97-AF65-F5344CB8AC3E}">
        <p14:creationId xmlns:p14="http://schemas.microsoft.com/office/powerpoint/2010/main" val="1756640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Disponibles y el riesgo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Desde el punto de vista de TDC, la definición del disponible esta directamente relacionado con el riesgo que el Emisor esta dispuesto a tener en la operativa.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El disponible se basa sobre el límite asignado por el Emisor</a:t>
            </a:r>
          </a:p>
        </p:txBody>
      </p:sp>
    </p:spTree>
    <p:extLst>
      <p:ext uri="{BB962C8B-B14F-4D97-AF65-F5344CB8AC3E}">
        <p14:creationId xmlns:p14="http://schemas.microsoft.com/office/powerpoint/2010/main" val="1571681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Métodos de cálculo de disponibles </a:t>
            </a:r>
            <a:r>
              <a:rPr lang="es-UY" sz="2000" dirty="0">
                <a:solidFill>
                  <a:srgbClr val="006699"/>
                </a:solidFill>
                <a:latin typeface="+mn-lt"/>
              </a:rPr>
              <a:t>(Aplica a TDC)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La administradora debe ofrecer alternativas al Emisor para administrar el riesgo.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Detallamos algunos de los métodos de cálculo de  disponibles (ordenado de menor riesgo a mayor riesgo):</a:t>
            </a:r>
          </a:p>
          <a:p>
            <a:pPr marL="971550" lvl="1" indent="-514350">
              <a:lnSpc>
                <a:spcPct val="100000"/>
              </a:lnSpc>
              <a:spcBef>
                <a:spcPts val="600"/>
              </a:spcBef>
              <a:buFont typeface="+mj-lt"/>
              <a:buAutoNum type="alphaLcPeriod"/>
            </a:pPr>
            <a:r>
              <a:rPr lang="es-UY" sz="3200" dirty="0"/>
              <a:t>Disponible unificado + Disponible efectivo</a:t>
            </a:r>
          </a:p>
          <a:p>
            <a:pPr marL="971550" lvl="1" indent="-514350">
              <a:lnSpc>
                <a:spcPct val="100000"/>
              </a:lnSpc>
              <a:spcBef>
                <a:spcPts val="600"/>
              </a:spcBef>
              <a:buFont typeface="+mj-lt"/>
              <a:buAutoNum type="alphaLcPeriod"/>
            </a:pPr>
            <a:r>
              <a:rPr lang="es-UY" sz="3200" dirty="0"/>
              <a:t>Disponible unificado y préstamos + Disponible Efectivo</a:t>
            </a:r>
            <a:endParaRPr lang="es-UY" sz="2800" dirty="0"/>
          </a:p>
          <a:p>
            <a:pPr marL="971550" lvl="1" indent="-514350">
              <a:lnSpc>
                <a:spcPct val="100000"/>
              </a:lnSpc>
              <a:spcBef>
                <a:spcPts val="600"/>
              </a:spcBef>
              <a:buFont typeface="+mj-lt"/>
              <a:buAutoNum type="alphaLcPeriod"/>
            </a:pPr>
            <a:r>
              <a:rPr lang="es-UY" sz="3200" dirty="0"/>
              <a:t>Disponible contado y planes cuotas + Disponible Efectivo</a:t>
            </a:r>
          </a:p>
        </p:txBody>
      </p:sp>
    </p:spTree>
    <p:extLst>
      <p:ext uri="{BB962C8B-B14F-4D97-AF65-F5344CB8AC3E}">
        <p14:creationId xmlns:p14="http://schemas.microsoft.com/office/powerpoint/2010/main" val="3600010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Métodos de cálculo de disponibles </a:t>
            </a:r>
            <a:r>
              <a:rPr lang="es-UY" sz="2000" dirty="0">
                <a:solidFill>
                  <a:srgbClr val="006699"/>
                </a:solidFill>
                <a:latin typeface="+mn-lt"/>
              </a:rPr>
              <a:t>(Aplica a TDC)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s-UY" sz="3600" b="1" dirty="0"/>
              <a:t>a.</a:t>
            </a:r>
            <a:r>
              <a:rPr lang="es-UY" sz="3600" dirty="0"/>
              <a:t> </a:t>
            </a:r>
            <a:r>
              <a:rPr lang="es-UY" sz="3600" b="1" dirty="0"/>
              <a:t>Disponible unificado</a:t>
            </a:r>
            <a:endParaRPr lang="es-UY" sz="2800" b="1" dirty="0"/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Todas las operaciones (compras contado, compras en cuotas con y sin recargo y adelantos en efectivo) van contra el límite de crédito.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s-UY" sz="1100" b="1" dirty="0"/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b="1" dirty="0"/>
              <a:t>Disponible </a:t>
            </a:r>
            <a:r>
              <a:rPr lang="es-UY" sz="2800" dirty="0"/>
              <a:t>= Límite de Crédito * (1 + % Exceso en Autorizaciones) - Saldo Facturado + Pagos - Compras Contado - Anticipos en Efectivo – Saldo de  planes con cuotas vigentes - Autorizaciones pendientes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b="1" dirty="0"/>
              <a:t>Riesgo</a:t>
            </a:r>
            <a:r>
              <a:rPr lang="es-UY" sz="2800" dirty="0"/>
              <a:t> = Límite de Crédito * (1 + % Exceso en Autorizaciones)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s-UY" sz="1200" dirty="0"/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El concepto de </a:t>
            </a:r>
            <a:r>
              <a:rPr lang="es-UY" sz="2800" b="1" dirty="0"/>
              <a:t>% de Exceso en autorizaciones </a:t>
            </a:r>
            <a:r>
              <a:rPr lang="es-UY" sz="2800" dirty="0"/>
              <a:t>tiene como objetivo poder evitar rechazar transacciones cuando el importe es no material. Generalmente este % equivale a un 5% o 10%.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3513551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Métodos de cálculo de disponibles </a:t>
            </a:r>
            <a:r>
              <a:rPr lang="es-UY" sz="2000" dirty="0">
                <a:solidFill>
                  <a:srgbClr val="006699"/>
                </a:solidFill>
                <a:latin typeface="+mn-lt"/>
              </a:rPr>
              <a:t>(Aplica a TDC)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5271283" cy="50584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s-UY" sz="3600" b="1" dirty="0"/>
              <a:t>a. Disponible unificado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Los pedidos de autorización de todos los tipos de movimiento van contra los 7.600 </a:t>
            </a:r>
          </a:p>
          <a:p>
            <a:pPr marL="742950" indent="-742950">
              <a:lnSpc>
                <a:spcPct val="100000"/>
              </a:lnSpc>
              <a:spcBef>
                <a:spcPts val="600"/>
              </a:spcBef>
              <a:buAutoNum type="alphaLcPeriod"/>
            </a:pPr>
            <a:endParaRPr lang="es-UY" sz="3600" b="1" dirty="0"/>
          </a:p>
          <a:p>
            <a:pPr marL="742950" indent="-742950">
              <a:lnSpc>
                <a:spcPct val="100000"/>
              </a:lnSpc>
              <a:spcBef>
                <a:spcPts val="600"/>
              </a:spcBef>
              <a:buAutoNum type="alphaLcPeriod"/>
            </a:pPr>
            <a:endParaRPr lang="es-UY" sz="3600" b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C56FACE-2F9F-94FF-4F4D-52D0F537F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1995367"/>
            <a:ext cx="4379089" cy="4379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13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Métodos de cálculo de disponibles </a:t>
            </a:r>
            <a:r>
              <a:rPr lang="es-UY" sz="2000" dirty="0">
                <a:solidFill>
                  <a:srgbClr val="006699"/>
                </a:solidFill>
                <a:latin typeface="+mn-lt"/>
              </a:rPr>
              <a:t>(Aplica a TDC)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s-UY" sz="3600" b="1" dirty="0"/>
              <a:t>b.</a:t>
            </a:r>
            <a:r>
              <a:rPr lang="es-UY" sz="3600" dirty="0"/>
              <a:t> </a:t>
            </a:r>
            <a:r>
              <a:rPr lang="es-UY" sz="3600" b="1" dirty="0"/>
              <a:t>Disponible unificado y préstamos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Las operaciones de compra contado, adelantos en efectivo, planes en cuotas sin recargo (la totalidad del plan) y una cuota de las compras con recargo van contra el límite de crédito.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Las operaciones de préstamos (compra en planes en cuotas con recargo)  van contra el límite de crédito pero como línea separada. 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s-UY" sz="2400" dirty="0"/>
              <a:t>Esta variante la usan los emisores para poder canalizar préstamos sobre la tarjeta, dejando un disponible para compras.</a:t>
            </a:r>
          </a:p>
        </p:txBody>
      </p:sp>
    </p:spTree>
    <p:extLst>
      <p:ext uri="{BB962C8B-B14F-4D97-AF65-F5344CB8AC3E}">
        <p14:creationId xmlns:p14="http://schemas.microsoft.com/office/powerpoint/2010/main" val="2265757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Métodos de cálculo de disponibles </a:t>
            </a:r>
            <a:r>
              <a:rPr lang="es-UY" sz="2000" dirty="0">
                <a:solidFill>
                  <a:srgbClr val="006699"/>
                </a:solidFill>
                <a:latin typeface="+mn-lt"/>
              </a:rPr>
              <a:t>(Aplica a TDC)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s-UY" sz="3600" b="1" dirty="0"/>
              <a:t>b.</a:t>
            </a:r>
            <a:r>
              <a:rPr lang="es-UY" sz="3600" dirty="0"/>
              <a:t> </a:t>
            </a:r>
            <a:r>
              <a:rPr lang="es-UY" sz="3600" b="1" dirty="0"/>
              <a:t>Disponible unificado y préstamos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b="1" dirty="0"/>
              <a:t>Disponible compras </a:t>
            </a:r>
            <a:r>
              <a:rPr lang="es-UY" sz="2800" dirty="0"/>
              <a:t>= Límite de Crédito * (1 + % Exceso en Autorizaciones) - Saldo Facturado + Pagos - Compras Contado - Anticipos en Efectivo – Saldo de planes sin recargo con cuotas vigentes - Importe de una cuota de los planes con recargo vigentes - Autorizaciones pendientes (con el mismo criterio de las compras confirmadas).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b="1" dirty="0"/>
              <a:t>Disponible préstamos </a:t>
            </a:r>
            <a:r>
              <a:rPr lang="es-UY" sz="2800" dirty="0"/>
              <a:t>= Límite de Crédito * (1 + % Exceso en Autorizaciones para planes con recargo) - Saldo de planes con recargo con cuotas vigentes - Autorizaciones pendientes de planes con recargo.</a:t>
            </a:r>
          </a:p>
        </p:txBody>
      </p:sp>
    </p:spTree>
    <p:extLst>
      <p:ext uri="{BB962C8B-B14F-4D97-AF65-F5344CB8AC3E}">
        <p14:creationId xmlns:p14="http://schemas.microsoft.com/office/powerpoint/2010/main" val="3643215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3898</TotalTime>
  <Words>979</Words>
  <Application>Microsoft Office PowerPoint</Application>
  <PresentationFormat>Panorámica</PresentationFormat>
  <Paragraphs>75</Paragraphs>
  <Slides>14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Tema de Office</vt:lpstr>
      <vt:lpstr>Presentación de PowerPoint</vt:lpstr>
      <vt:lpstr>Disponibles</vt:lpstr>
      <vt:lpstr>Disponibles y el riesgo</vt:lpstr>
      <vt:lpstr>Disponibles y el riesgo</vt:lpstr>
      <vt:lpstr>Métodos de cálculo de disponibles (Aplica a TDC)</vt:lpstr>
      <vt:lpstr>Métodos de cálculo de disponibles (Aplica a TDC)</vt:lpstr>
      <vt:lpstr>Métodos de cálculo de disponibles (Aplica a TDC)</vt:lpstr>
      <vt:lpstr>Métodos de cálculo de disponibles (Aplica a TDC)</vt:lpstr>
      <vt:lpstr>Métodos de cálculo de disponibles (Aplica a TDC)</vt:lpstr>
      <vt:lpstr>Métodos de cálculo de disponibles (Aplica a TDC)</vt:lpstr>
      <vt:lpstr>Métodos de cálculo de disponibles (Aplica a TDC)</vt:lpstr>
      <vt:lpstr>Métodos de cálculo de disponibles (Aplica a TDC)</vt:lpstr>
      <vt:lpstr>Métodos de cálculo de disponibles (Aplica a TDC)</vt:lpstr>
      <vt:lpstr>Métodos de cálculo de disponibles (Aplica a TDC)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Emisor</dc:title>
  <dc:creator>Fernando Lapchik</dc:creator>
  <cp:lastModifiedBy>Fernando Lapchik</cp:lastModifiedBy>
  <cp:revision>146</cp:revision>
  <cp:lastPrinted>2021-10-08T21:03:20Z</cp:lastPrinted>
  <dcterms:created xsi:type="dcterms:W3CDTF">2021-06-25T17:46:31Z</dcterms:created>
  <dcterms:modified xsi:type="dcterms:W3CDTF">2022-06-27T19:33:57Z</dcterms:modified>
</cp:coreProperties>
</file>