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487" r:id="rId3"/>
    <p:sldId id="365" r:id="rId4"/>
    <p:sldId id="486" r:id="rId5"/>
    <p:sldId id="482" r:id="rId6"/>
    <p:sldId id="483" r:id="rId7"/>
    <p:sldId id="484" r:id="rId8"/>
    <p:sldId id="485" r:id="rId9"/>
    <p:sldId id="488" r:id="rId10"/>
    <p:sldId id="489" r:id="rId11"/>
    <p:sldId id="490" r:id="rId12"/>
    <p:sldId id="461" r:id="rId13"/>
    <p:sldId id="491" r:id="rId14"/>
    <p:sldId id="492" r:id="rId15"/>
    <p:sldId id="495" r:id="rId16"/>
    <p:sldId id="496" r:id="rId17"/>
    <p:sldId id="497" r:id="rId18"/>
    <p:sldId id="498" r:id="rId19"/>
    <p:sldId id="499" r:id="rId20"/>
    <p:sldId id="500" r:id="rId21"/>
    <p:sldId id="502" r:id="rId22"/>
    <p:sldId id="501" r:id="rId23"/>
  </p:sldIdLst>
  <p:sldSz cx="12192000" cy="6858000"/>
  <p:notesSz cx="6858000" cy="9313863"/>
  <p:defaultTextStyle>
    <a:defPPr>
      <a:defRPr lang="es-U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31" userDrawn="1">
          <p15:clr>
            <a:srgbClr val="A4A3A4"/>
          </p15:clr>
        </p15:guide>
        <p15:guide id="2" pos="3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99"/>
    <a:srgbClr val="FF9900"/>
    <a:srgbClr val="336699"/>
    <a:srgbClr val="FBE5D6"/>
    <a:srgbClr val="BFBFBF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093" autoAdjust="0"/>
    <p:restoredTop sz="93842" autoAdjust="0"/>
  </p:normalViewPr>
  <p:slideViewPr>
    <p:cSldViewPr snapToGrid="0" showGuides="1">
      <p:cViewPr varScale="1">
        <p:scale>
          <a:sx n="56" d="100"/>
          <a:sy n="56" d="100"/>
        </p:scale>
        <p:origin x="688" y="44"/>
      </p:cViewPr>
      <p:guideLst>
        <p:guide orient="horz" pos="731"/>
        <p:guide pos="32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D08D01-7ACF-49DE-BCD3-571FE92B47E8}" type="datetimeFigureOut">
              <a:rPr lang="es-UY" smtClean="0"/>
              <a:t>18/7/2022</a:t>
            </a:fld>
            <a:endParaRPr lang="es-UY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35000" y="1163638"/>
            <a:ext cx="5588000" cy="31432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UY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82296"/>
            <a:ext cx="5486400" cy="366733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46554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846554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0612DA-C130-4DCA-95E7-B90486EEBC14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806492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0612DA-C130-4DCA-95E7-B90486EEBC14}" type="slidenum">
              <a:rPr lang="es-UY" smtClean="0"/>
              <a:t>1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5694528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0612DA-C130-4DCA-95E7-B90486EEBC14}" type="slidenum">
              <a:rPr lang="es-UY" smtClean="0"/>
              <a:t>2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2508081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0612DA-C130-4DCA-95E7-B90486EEBC14}" type="slidenum">
              <a:rPr lang="es-UY" smtClean="0"/>
              <a:t>3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4460142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6A9CC3-6289-48E9-9CCB-3F9A901884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D1B4027-D0C4-46BE-8DF8-0208D44302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E51966E2-A065-4BFB-B0C0-E12E350A1D7F}"/>
              </a:ext>
            </a:extLst>
          </p:cNvPr>
          <p:cNvSpPr/>
          <p:nvPr userDrawn="1"/>
        </p:nvSpPr>
        <p:spPr>
          <a:xfrm>
            <a:off x="0" y="6725920"/>
            <a:ext cx="12192000" cy="129674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8E0C8774-C61C-4B39-8E2F-12AC3596D693}"/>
              </a:ext>
            </a:extLst>
          </p:cNvPr>
          <p:cNvSpPr/>
          <p:nvPr userDrawn="1"/>
        </p:nvSpPr>
        <p:spPr>
          <a:xfrm rot="5400000">
            <a:off x="8764203" y="3295717"/>
            <a:ext cx="6723514" cy="13208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894064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6888CE-EDC5-436F-AF16-80428DFCC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007E545-9CC2-4224-873A-3C74621962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B91C658-35A6-4692-886D-96B934F358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29E705C-9A20-48F2-AE53-FCF67AF00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18/7/2022</a:t>
            </a:fld>
            <a:endParaRPr lang="es-UY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CE926BC-41D4-42B3-8F0A-223D4A928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1696254-2601-400F-98C2-BA70C1213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141994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2A0119-83A7-4FA6-A28F-06B74AC4B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6EE70346-39BA-43C1-B5FD-C0BFA19030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UY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7959EF2-5011-4DFE-84A1-B93C123B59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238F1B7-A0A8-401C-A319-4C6FA92FA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18/7/2022</a:t>
            </a:fld>
            <a:endParaRPr lang="es-UY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7DF40B4-6FF6-43D3-8625-9212520E4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97A95E0-3112-4B97-98A5-DC993989A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85043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C788B74-6A83-4657-8D17-905B123AF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9BF6929-2ECE-4A33-BED8-C954B956EF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421EAAB-87F3-4BAE-8653-CA059D01E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18/7/2022</a:t>
            </a:fld>
            <a:endParaRPr lang="es-UY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E14B3D8-D7BE-4C97-A222-F7CB3A992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D0C1B5F-6E07-459A-9538-5F18D5B2E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6887901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0C52854-6ADD-466A-981B-4774546F09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383404C-6A5E-4242-946A-D42E0F11E2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98E6F96-D47B-404A-9637-FFF74F45E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18/7/2022</a:t>
            </a:fld>
            <a:endParaRPr lang="es-UY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02B20E9-A871-4546-98D9-EE8FB3F17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BC0CD3D-BFE1-4EF4-AB66-6CB2AAADB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718057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6A9CC3-6289-48E9-9CCB-3F9A901884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D1B4027-D0C4-46BE-8DF8-0208D44302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E51966E2-A065-4BFB-B0C0-E12E350A1D7F}"/>
              </a:ext>
            </a:extLst>
          </p:cNvPr>
          <p:cNvSpPr/>
          <p:nvPr userDrawn="1"/>
        </p:nvSpPr>
        <p:spPr>
          <a:xfrm>
            <a:off x="0" y="6725920"/>
            <a:ext cx="12192000" cy="1296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8E0C8774-C61C-4B39-8E2F-12AC3596D693}"/>
              </a:ext>
            </a:extLst>
          </p:cNvPr>
          <p:cNvSpPr/>
          <p:nvPr userDrawn="1"/>
        </p:nvSpPr>
        <p:spPr>
          <a:xfrm rot="5400000">
            <a:off x="8764203" y="3295717"/>
            <a:ext cx="6723514" cy="13208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782831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364540-ED64-404F-8073-657FB110AE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7753"/>
          </a:xfrm>
        </p:spPr>
        <p:txBody>
          <a:bodyPr>
            <a:normAutofit/>
          </a:bodyPr>
          <a:lstStyle>
            <a:lvl1pPr>
              <a:defRPr sz="36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713A4D3-9A9B-4960-A79C-924A4AF59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2210"/>
            <a:ext cx="10515600" cy="535719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11E9A49E-5156-4F92-B787-6C37CBFEEA4F}"/>
              </a:ext>
            </a:extLst>
          </p:cNvPr>
          <p:cNvSpPr/>
          <p:nvPr userDrawn="1"/>
        </p:nvSpPr>
        <p:spPr>
          <a:xfrm>
            <a:off x="0" y="6725920"/>
            <a:ext cx="12192000" cy="129674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947FBEC0-EAAC-4B72-B984-1F24452C342B}"/>
              </a:ext>
            </a:extLst>
          </p:cNvPr>
          <p:cNvSpPr/>
          <p:nvPr userDrawn="1"/>
        </p:nvSpPr>
        <p:spPr>
          <a:xfrm rot="5400000">
            <a:off x="8764203" y="3295717"/>
            <a:ext cx="6723514" cy="132080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8A28E601-72FD-B7AB-F460-C08D44671A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53871" y="194554"/>
            <a:ext cx="999857" cy="338737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3E1D1EA3-4606-CF17-EDD1-E49ECC419A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14877" y="6177746"/>
            <a:ext cx="690229" cy="451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355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364540-ED64-404F-8073-657FB110AE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7753"/>
          </a:xfrm>
        </p:spPr>
        <p:txBody>
          <a:bodyPr>
            <a:normAutofit/>
          </a:bodyPr>
          <a:lstStyle>
            <a:lvl1pPr>
              <a:defRPr sz="36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713A4D3-9A9B-4960-A79C-924A4AF59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2210"/>
            <a:ext cx="10515600" cy="535719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11E9A49E-5156-4F92-B787-6C37CBFEEA4F}"/>
              </a:ext>
            </a:extLst>
          </p:cNvPr>
          <p:cNvSpPr/>
          <p:nvPr userDrawn="1"/>
        </p:nvSpPr>
        <p:spPr>
          <a:xfrm>
            <a:off x="0" y="6725920"/>
            <a:ext cx="12192000" cy="1296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947FBEC0-EAAC-4B72-B984-1F24452C342B}"/>
              </a:ext>
            </a:extLst>
          </p:cNvPr>
          <p:cNvSpPr/>
          <p:nvPr userDrawn="1"/>
        </p:nvSpPr>
        <p:spPr>
          <a:xfrm rot="5400000">
            <a:off x="8764203" y="3295717"/>
            <a:ext cx="6723514" cy="13208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C345C74-CF9D-432E-852C-CEFFFFC78A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25539" y="122362"/>
            <a:ext cx="1330140" cy="573786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7E8C24F9-8E7B-CDEF-BAA6-107441E4563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06985" y="6200175"/>
            <a:ext cx="999857" cy="338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117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F3F09B-E87F-4D7B-BF6D-7B74D6F9A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F772758-B14F-459D-B971-0AC8126BA4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0B2F43A-982A-4547-B28F-50422B964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18/7/2022</a:t>
            </a:fld>
            <a:endParaRPr lang="es-UY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B707F05-C645-4F75-AF83-7A6CECB1D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FDEA908-0BCC-41F2-BB42-0AFAC3AC6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288849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5B1940-EB2D-4951-AB83-8019959CE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7A8696E-EC3A-411B-9F25-3CB7C9B590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747DCA4-2C39-4EF7-A10B-AE42CE0891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E8081E5-82C9-4728-A436-2302F311D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18/7/2022</a:t>
            </a:fld>
            <a:endParaRPr lang="es-UY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80B98CB-668F-470A-B1C2-859EBBBCB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F7A16C3-A093-4B46-8D7F-C47087D46D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63220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F13520-0CE4-4207-87E3-75AFC103D3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D76D38A-1471-490A-9432-C9CE587A2B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BB3CCA6-760C-462E-B2FC-F961CF7EF6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4B8BDD8-3A95-493A-BE88-28404F01A9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A7D9561-4C56-4BE1-9AB0-7E20F4D758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977299D-2EAD-492B-8057-4B5E4E4A5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18/7/2022</a:t>
            </a:fld>
            <a:endParaRPr lang="es-UY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05E23A4-CFDA-49AC-805C-36CAF3B11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B5E8290-14D3-4A25-A9DF-DCAE566B2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058345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913FCE-C685-4956-ADA4-EBD722AA3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A42AC0A-DE99-4387-BB49-BEB8EFEAE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18/7/2022</a:t>
            </a:fld>
            <a:endParaRPr lang="es-UY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39A6444-0EAF-467F-9851-A2654AB8E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F7D11AB-0BE0-4E2E-8D19-7480B8883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373175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46B27BCA-A382-4B45-8692-43C5B852CC3F}"/>
              </a:ext>
            </a:extLst>
          </p:cNvPr>
          <p:cNvSpPr/>
          <p:nvPr userDrawn="1"/>
        </p:nvSpPr>
        <p:spPr>
          <a:xfrm>
            <a:off x="0" y="6725920"/>
            <a:ext cx="12192000" cy="1296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E6ACCA0F-C943-4EC0-9C15-A622C249265B}"/>
              </a:ext>
            </a:extLst>
          </p:cNvPr>
          <p:cNvSpPr/>
          <p:nvPr userDrawn="1"/>
        </p:nvSpPr>
        <p:spPr>
          <a:xfrm rot="5400000">
            <a:off x="8764203" y="3295717"/>
            <a:ext cx="6723514" cy="132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688A0AC-29B1-47FB-BB14-1A1AD89FF50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25539" y="122362"/>
            <a:ext cx="1330140" cy="573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449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4535EEC-EE8B-449A-9AF5-B9757ADFA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EDA90A6-1BB9-46F9-B979-7EB4609D4F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0C0819F-329E-40AB-B792-3E52405D15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2F2AE-0352-4067-B230-869247876B7E}" type="datetimeFigureOut">
              <a:rPr lang="es-UY" smtClean="0"/>
              <a:t>18/7/2022</a:t>
            </a:fld>
            <a:endParaRPr lang="es-UY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96B65BC-024F-494C-8DBB-8F11F18670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UY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535BF75-B053-4897-A7BF-E51B562A03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22354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B04FEF96-AD7B-4A49-B277-122421E58B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5159" y="3790934"/>
            <a:ext cx="4572000" cy="542579"/>
          </a:xfrm>
        </p:spPr>
        <p:txBody>
          <a:bodyPr/>
          <a:lstStyle/>
          <a:p>
            <a:pPr algn="l"/>
            <a:r>
              <a:rPr lang="es-UY" dirty="0">
                <a:solidFill>
                  <a:srgbClr val="006699"/>
                </a:solidFill>
              </a:rPr>
              <a:t>14/07/2022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919696E0-9A51-479C-A4A4-3F7B2A09D85D}"/>
              </a:ext>
            </a:extLst>
          </p:cNvPr>
          <p:cNvSpPr/>
          <p:nvPr/>
        </p:nvSpPr>
        <p:spPr>
          <a:xfrm>
            <a:off x="10017760" y="71120"/>
            <a:ext cx="1981200" cy="863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DD33ACB-41EE-4D22-A655-78230CD15A25}"/>
              </a:ext>
            </a:extLst>
          </p:cNvPr>
          <p:cNvSpPr txBox="1"/>
          <p:nvPr/>
        </p:nvSpPr>
        <p:spPr>
          <a:xfrm>
            <a:off x="1335159" y="2144461"/>
            <a:ext cx="793852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4400" b="1" dirty="0">
                <a:solidFill>
                  <a:srgbClr val="006699"/>
                </a:solidFill>
              </a:rPr>
              <a:t>Procesamiento Rol Emisor</a:t>
            </a:r>
          </a:p>
          <a:p>
            <a:r>
              <a:rPr lang="es-UY" sz="4400" b="1" dirty="0">
                <a:solidFill>
                  <a:srgbClr val="006699"/>
                </a:solidFill>
              </a:rPr>
              <a:t>Compensación y contabilización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7E60A83-23C8-686A-0199-B583CA07F7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3921" y="1160463"/>
            <a:ext cx="2609161" cy="88392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E389EB7D-E074-D421-327F-EFB8150DA0C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62252" y="3764629"/>
            <a:ext cx="4183008" cy="2977237"/>
          </a:xfrm>
          <a:prstGeom prst="rect">
            <a:avLst/>
          </a:prstGeom>
        </p:spPr>
      </p:pic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E81CAA5F-97C8-C6F4-7E3F-867E21BE930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87" t="6166" r="12133" b="12137"/>
          <a:stretch/>
        </p:blipFill>
        <p:spPr>
          <a:xfrm>
            <a:off x="1463921" y="4972050"/>
            <a:ext cx="1470643" cy="96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6638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9019E96-785D-9C28-3C88-91A0D97B7C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7" y="1272209"/>
            <a:ext cx="11537517" cy="504546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dirty="0"/>
              <a:t>Corresponden a ajustes ingresados a las cuentas, siendo su ingreso en forma automática o manual.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dirty="0"/>
              <a:t>Algunos ejemplos de ingreso automático: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dirty="0"/>
              <a:t>Reconocimiento de ganancia por devengamiento de intereses suspendidos al ingresar cobranza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dirty="0"/>
              <a:t>Cargos generados sobre compras, cobranzas o refinanciaciones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dirty="0"/>
              <a:t>Ingreso de descuentos por promociones a cargo del Emisor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dirty="0"/>
              <a:t>Con relación al ingreso manual de ajustes, estos pueden ser, por ejemplo: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dirty="0"/>
              <a:t>Reverso de cargos o intereses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dirty="0"/>
              <a:t>Reverso de compras por desconocimiento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dirty="0"/>
              <a:t>Reverso de movimientos por refinanciaciones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endParaRPr lang="es-UY" dirty="0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72FA4C68-B60E-739E-952E-77F30F9C2C90}"/>
              </a:ext>
            </a:extLst>
          </p:cNvPr>
          <p:cNvSpPr txBox="1">
            <a:spLocks/>
          </p:cNvSpPr>
          <p:nvPr/>
        </p:nvSpPr>
        <p:spPr>
          <a:xfrm>
            <a:off x="523875" y="362686"/>
            <a:ext cx="10829925" cy="7977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PD / Rol Emisor / Ajustes</a:t>
            </a:r>
            <a:endParaRPr lang="es-UY" sz="3200" dirty="0">
              <a:solidFill>
                <a:srgbClr val="006699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30424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72FA4C68-B60E-739E-952E-77F30F9C2C90}"/>
              </a:ext>
            </a:extLst>
          </p:cNvPr>
          <p:cNvSpPr txBox="1">
            <a:spLocks/>
          </p:cNvSpPr>
          <p:nvPr/>
        </p:nvSpPr>
        <p:spPr>
          <a:xfrm>
            <a:off x="523875" y="362686"/>
            <a:ext cx="10829925" cy="7977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PD / Rol Emisor / Ajustes</a:t>
            </a:r>
            <a:endParaRPr lang="es-UY" sz="3200" dirty="0">
              <a:solidFill>
                <a:srgbClr val="006699"/>
              </a:solidFill>
              <a:latin typeface="+mn-lt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5B326952-05B7-B60F-8CCA-3A4837B330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875" y="1781302"/>
            <a:ext cx="10414000" cy="1784350"/>
          </a:xfrm>
          <a:prstGeom prst="rect">
            <a:avLst/>
          </a:prstGeom>
        </p:spPr>
      </p:pic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1383C56B-C065-B7BD-A8EC-99FB23D8A10D}"/>
              </a:ext>
            </a:extLst>
          </p:cNvPr>
          <p:cNvSpPr txBox="1">
            <a:spLocks/>
          </p:cNvSpPr>
          <p:nvPr/>
        </p:nvSpPr>
        <p:spPr>
          <a:xfrm>
            <a:off x="525835" y="1175225"/>
            <a:ext cx="11537517" cy="5045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dirty="0"/>
              <a:t>Ejemplo de la tabla de rubros utilizada para identificar ajustes: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24385285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PD / Compensación / Resumen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243012"/>
            <a:ext cx="11351895" cy="52523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En forma diaria, el Emisor deberá compensar con la Administradora el neto entre:</a:t>
            </a:r>
          </a:p>
          <a:p>
            <a:pPr marL="457200" lvl="1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s-UY" sz="3200" dirty="0"/>
              <a:t>- Posición Emisora / Compra Local</a:t>
            </a:r>
          </a:p>
          <a:p>
            <a:pPr marL="457200" lvl="1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s-UY" sz="3200" dirty="0"/>
              <a:t>- Posición Emisora / Compra Internacional</a:t>
            </a:r>
          </a:p>
          <a:p>
            <a:pPr marL="457200" lvl="1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s-UY" sz="3200" dirty="0"/>
              <a:t>+ Posición Emisor / Cobranza</a:t>
            </a:r>
          </a:p>
          <a:p>
            <a:pPr marL="457200" lvl="1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s-UY" sz="3200" dirty="0"/>
              <a:t>+ Posición Pagadora / Compra Local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Los signos podrán variar de acuerdo a casuísticas que se puedan dar en el procesamiento de información.</a:t>
            </a:r>
          </a:p>
        </p:txBody>
      </p:sp>
    </p:spTree>
    <p:extLst>
      <p:ext uri="{BB962C8B-B14F-4D97-AF65-F5344CB8AC3E}">
        <p14:creationId xmlns:p14="http://schemas.microsoft.com/office/powerpoint/2010/main" val="16793986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Proceso de Cierre (PC)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171762"/>
            <a:ext cx="11332845" cy="46471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El proceso de cierre resume toda la actividad generada al cierre de cuenta corriente.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Esta actividad se puede referir al procesamiento de: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Rol Emisor / Compras</a:t>
            </a:r>
            <a:endParaRPr lang="es-UY" sz="3200" baseline="30000" dirty="0"/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Rol Emisor / Productos 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Rol Emisor / impuestos</a:t>
            </a:r>
          </a:p>
        </p:txBody>
      </p:sp>
    </p:spTree>
    <p:extLst>
      <p:ext uri="{BB962C8B-B14F-4D97-AF65-F5344CB8AC3E}">
        <p14:creationId xmlns:p14="http://schemas.microsoft.com/office/powerpoint/2010/main" val="30305915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9019E96-785D-9C28-3C88-91A0D97B7C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7" y="1272210"/>
            <a:ext cx="11537517" cy="215679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dirty="0"/>
              <a:t>Vinculado a compras, en el proceso de cierre se realiza la caída de cuotas de planes con y sin recargo.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dirty="0"/>
              <a:t>Atiende también los casos de cancelaciones anticipadas de planes, con lo cual caen todas las cuotas pendientes. 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72FA4C68-B60E-739E-952E-77F30F9C2C90}"/>
              </a:ext>
            </a:extLst>
          </p:cNvPr>
          <p:cNvSpPr txBox="1">
            <a:spLocks/>
          </p:cNvSpPr>
          <p:nvPr/>
        </p:nvSpPr>
        <p:spPr>
          <a:xfrm>
            <a:off x="523875" y="362686"/>
            <a:ext cx="10829925" cy="7977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PC / Rol Emisor TDC / Compras</a:t>
            </a:r>
            <a:endParaRPr lang="es-UY" sz="3200" dirty="0">
              <a:solidFill>
                <a:srgbClr val="006699"/>
              </a:solidFill>
              <a:latin typeface="+mn-lt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CE15416-D4C1-8998-D044-D974C60879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874" y="3429000"/>
            <a:ext cx="11188503" cy="1071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4516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9019E96-785D-9C28-3C88-91A0D97B7C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7" y="1272210"/>
            <a:ext cx="11537517" cy="215679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dirty="0"/>
              <a:t>Bajo este concepto ingresan a las cuentas los movimientos generados por los cálculos de intereses, cargos y otros.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dirty="0"/>
              <a:t>En particular, se realiza la conversión de moneda de compras en USD a Gs.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72FA4C68-B60E-739E-952E-77F30F9C2C90}"/>
              </a:ext>
            </a:extLst>
          </p:cNvPr>
          <p:cNvSpPr txBox="1">
            <a:spLocks/>
          </p:cNvSpPr>
          <p:nvPr/>
        </p:nvSpPr>
        <p:spPr>
          <a:xfrm>
            <a:off x="523875" y="362686"/>
            <a:ext cx="10829925" cy="7977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PC / Rol Emisor TDC / Producto</a:t>
            </a:r>
            <a:endParaRPr lang="es-UY" sz="3200" dirty="0">
              <a:solidFill>
                <a:srgbClr val="006699"/>
              </a:solidFill>
              <a:latin typeface="+mn-lt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89E5F0C6-311D-29FF-9BE8-F395874A27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207" y="2920052"/>
            <a:ext cx="11537517" cy="2896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3984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9019E96-785D-9C28-3C88-91A0D97B7C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7" y="1272210"/>
            <a:ext cx="11537517" cy="111473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dirty="0"/>
              <a:t>Bajo este concepto ingresan los impuestos calculados sobre los productos generados, así como el reverso de las partidas suspendidas por atraso,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72FA4C68-B60E-739E-952E-77F30F9C2C90}"/>
              </a:ext>
            </a:extLst>
          </p:cNvPr>
          <p:cNvSpPr txBox="1">
            <a:spLocks/>
          </p:cNvSpPr>
          <p:nvPr/>
        </p:nvSpPr>
        <p:spPr>
          <a:xfrm>
            <a:off x="523875" y="362686"/>
            <a:ext cx="10829925" cy="7977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PC / Rol Emisor TDC / Impuestos</a:t>
            </a:r>
            <a:endParaRPr lang="es-UY" sz="3200" dirty="0">
              <a:solidFill>
                <a:srgbClr val="006699"/>
              </a:solidFill>
              <a:latin typeface="+mn-lt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F1EEE727-8DF0-DA51-2992-75A09BF6EF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975" y="2635250"/>
            <a:ext cx="10814050" cy="15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0000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9019E96-785D-9C28-3C88-91A0D97B7C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7" y="1272210"/>
            <a:ext cx="11537517" cy="499143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/>
              <a:t>Actividades previas: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/>
              <a:t>Establecer la tabla de rubros correspondientes a cada uno de los movimientos que se generan en el proceso diario o de cierre.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/>
              <a:t>Mapeo de rubros CABAL vs rubros contabilidad Emisor (previa reunión con el Emisor para explicar como es el esquema de funcionamiento).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/>
              <a:t>Generación de archivo con información para generación asientos de diario a ingresar a la contabilidad.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/>
              <a:t>Revisión del reporte de control de cartera.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72FA4C68-B60E-739E-952E-77F30F9C2C90}"/>
              </a:ext>
            </a:extLst>
          </p:cNvPr>
          <p:cNvSpPr txBox="1">
            <a:spLocks/>
          </p:cNvSpPr>
          <p:nvPr/>
        </p:nvSpPr>
        <p:spPr>
          <a:xfrm>
            <a:off x="523875" y="362686"/>
            <a:ext cx="10829925" cy="7977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Como se operativiza esta propuesta ?</a:t>
            </a:r>
            <a:endParaRPr lang="es-UY" sz="3200" dirty="0">
              <a:solidFill>
                <a:srgbClr val="006699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133093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9019E96-785D-9C28-3C88-91A0D97B7C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7" y="1272210"/>
            <a:ext cx="11537517" cy="507144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/>
              <a:t>Como resultado del procesamiento </a:t>
            </a:r>
            <a:r>
              <a:rPr lang="es-UY" u="sng" dirty="0"/>
              <a:t>diario</a:t>
            </a:r>
            <a:r>
              <a:rPr lang="es-UY" dirty="0"/>
              <a:t> se genera: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/>
              <a:t>Archivo COD (Archivo de contabilización diaria – Id CB32)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/>
              <a:t>Reporte AMD (Actualización monetaria diaria)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/>
              <a:t>Como resultado del procesamiento de </a:t>
            </a:r>
            <a:r>
              <a:rPr lang="es-UY" u="sng" dirty="0"/>
              <a:t>cierre</a:t>
            </a:r>
            <a:r>
              <a:rPr lang="es-UY" dirty="0"/>
              <a:t> se genera: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/>
              <a:t>Archivo COC (Archivo de contabilización de cierre – Id CB33)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/>
              <a:t>Reporte AMC (Actualización monetaria de cierre)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/>
              <a:t>El diseño de los archivos COD y COC tienen diseños similares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/>
              <a:t>Ver ejemplo a continuación: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72FA4C68-B60E-739E-952E-77F30F9C2C90}"/>
              </a:ext>
            </a:extLst>
          </p:cNvPr>
          <p:cNvSpPr txBox="1">
            <a:spLocks/>
          </p:cNvSpPr>
          <p:nvPr/>
        </p:nvSpPr>
        <p:spPr>
          <a:xfrm>
            <a:off x="523875" y="362686"/>
            <a:ext cx="10829925" cy="7977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Información a generar</a:t>
            </a:r>
          </a:p>
        </p:txBody>
      </p:sp>
    </p:spTree>
    <p:extLst>
      <p:ext uri="{BB962C8B-B14F-4D97-AF65-F5344CB8AC3E}">
        <p14:creationId xmlns:p14="http://schemas.microsoft.com/office/powerpoint/2010/main" val="14422309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72FA4C68-B60E-739E-952E-77F30F9C2C90}"/>
              </a:ext>
            </a:extLst>
          </p:cNvPr>
          <p:cNvSpPr txBox="1">
            <a:spLocks/>
          </p:cNvSpPr>
          <p:nvPr/>
        </p:nvSpPr>
        <p:spPr>
          <a:xfrm>
            <a:off x="523875" y="362686"/>
            <a:ext cx="10829925" cy="7977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Información a generar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9B083DDD-608D-3C56-7F79-5533C8A5E7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353" y="1125738"/>
            <a:ext cx="11266968" cy="2358516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591AE5F2-B58E-9148-4FC9-3FF8C5E4DF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840" y="3716789"/>
            <a:ext cx="11272481" cy="2572735"/>
          </a:xfrm>
          <a:prstGeom prst="rect">
            <a:avLst/>
          </a:prstGeom>
        </p:spPr>
      </p:pic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475D520D-934D-5F06-635C-918FB576A9AA}"/>
              </a:ext>
            </a:extLst>
          </p:cNvPr>
          <p:cNvCxnSpPr>
            <a:cxnSpLocks/>
          </p:cNvCxnSpPr>
          <p:nvPr/>
        </p:nvCxnSpPr>
        <p:spPr>
          <a:xfrm flipH="1">
            <a:off x="1268730" y="2194560"/>
            <a:ext cx="3074670" cy="196887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0D9F637C-A420-7C6B-7A4B-DA28A1C01DBA}"/>
              </a:ext>
            </a:extLst>
          </p:cNvPr>
          <p:cNvCxnSpPr>
            <a:cxnSpLocks/>
          </p:cNvCxnSpPr>
          <p:nvPr/>
        </p:nvCxnSpPr>
        <p:spPr>
          <a:xfrm flipH="1">
            <a:off x="1257300" y="2400300"/>
            <a:ext cx="3086100" cy="28575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de flecha 18">
            <a:extLst>
              <a:ext uri="{FF2B5EF4-FFF2-40B4-BE49-F238E27FC236}">
                <a16:creationId xmlns:a16="http://schemas.microsoft.com/office/drawing/2014/main" id="{B7A5E8C2-2D79-95BE-AF28-E088344F6DCF}"/>
              </a:ext>
            </a:extLst>
          </p:cNvPr>
          <p:cNvCxnSpPr/>
          <p:nvPr/>
        </p:nvCxnSpPr>
        <p:spPr>
          <a:xfrm flipH="1">
            <a:off x="1268730" y="2594610"/>
            <a:ext cx="3074670" cy="31376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0A6741DC-E390-03CD-C96A-2C2F5A30A75C}"/>
              </a:ext>
            </a:extLst>
          </p:cNvPr>
          <p:cNvCxnSpPr/>
          <p:nvPr/>
        </p:nvCxnSpPr>
        <p:spPr>
          <a:xfrm flipH="1">
            <a:off x="1257300" y="2800350"/>
            <a:ext cx="3086100" cy="328041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6359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Conceptos generales (I)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171762"/>
            <a:ext cx="11332845" cy="46471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La actividad de la TDC se procesa en: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Procesos diarios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Procesos de cierre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Información de fin de mes 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Cada uno de estos procesos genera información para su contabilización.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Solo el proceso diario genera compensaciones de fondos entre el Emisor y la Administradora.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endParaRPr lang="es-UY" sz="3200" dirty="0"/>
          </a:p>
          <a:p>
            <a:pPr lvl="1">
              <a:lnSpc>
                <a:spcPct val="100000"/>
              </a:lnSpc>
              <a:spcBef>
                <a:spcPts val="600"/>
              </a:spcBef>
            </a:pPr>
            <a:endParaRPr lang="es-UY" sz="3200" dirty="0"/>
          </a:p>
          <a:p>
            <a:pPr lvl="1">
              <a:lnSpc>
                <a:spcPct val="100000"/>
              </a:lnSpc>
              <a:spcBef>
                <a:spcPts val="600"/>
              </a:spcBef>
            </a:pPr>
            <a:endParaRPr lang="es-UY" sz="3200" dirty="0"/>
          </a:p>
        </p:txBody>
      </p:sp>
    </p:spTree>
    <p:extLst>
      <p:ext uri="{BB962C8B-B14F-4D97-AF65-F5344CB8AC3E}">
        <p14:creationId xmlns:p14="http://schemas.microsoft.com/office/powerpoint/2010/main" val="12037874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72FA4C68-B60E-739E-952E-77F30F9C2C90}"/>
              </a:ext>
            </a:extLst>
          </p:cNvPr>
          <p:cNvSpPr txBox="1">
            <a:spLocks/>
          </p:cNvSpPr>
          <p:nvPr/>
        </p:nvSpPr>
        <p:spPr>
          <a:xfrm>
            <a:off x="523875" y="362686"/>
            <a:ext cx="10829925" cy="7977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Contabilización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9B083DDD-608D-3C56-7F79-5533C8A5E7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353" y="1125738"/>
            <a:ext cx="11266968" cy="2358516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7F97A250-609D-0ECA-CCF1-4AFDEE36520F}"/>
              </a:ext>
            </a:extLst>
          </p:cNvPr>
          <p:cNvSpPr txBox="1"/>
          <p:nvPr/>
        </p:nvSpPr>
        <p:spPr>
          <a:xfrm>
            <a:off x="305353" y="3775550"/>
            <a:ext cx="9352998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b="1" dirty="0"/>
              <a:t>Fechas de contabilización:</a:t>
            </a:r>
          </a:p>
          <a:p>
            <a:r>
              <a:rPr lang="es-UY" dirty="0"/>
              <a:t>Asiento con fecha proceso 05/07/2022</a:t>
            </a:r>
          </a:p>
          <a:p>
            <a:r>
              <a:rPr lang="es-UY" dirty="0"/>
              <a:t>Asiento con fecha vencimiento 07/07/2022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b="1" dirty="0"/>
              <a:t>Rubros contables del Emisor usados para compensación local:</a:t>
            </a:r>
          </a:p>
          <a:p>
            <a:r>
              <a:rPr lang="es-UY" dirty="0"/>
              <a:t>Débito rubro 1510 – “Cartera contado” a Crédito rubro 2514 – “Cuenta de control”</a:t>
            </a:r>
          </a:p>
          <a:p>
            <a:r>
              <a:rPr lang="es-UY" dirty="0"/>
              <a:t>Débito rubro 2514 -  “Cuenta de control” a Crédito rubro 1536 – “Cuenta puente Ganancia Emisor”</a:t>
            </a:r>
          </a:p>
          <a:p>
            <a:r>
              <a:rPr lang="es-UY" dirty="0"/>
              <a:t>Debito rubro 2514 – “Cuenta de control” a Crédito rubro 1532 – “Cuenta puente Iva Ventas”</a:t>
            </a:r>
          </a:p>
          <a:p>
            <a:r>
              <a:rPr lang="es-UY" dirty="0"/>
              <a:t>Debito rubro 2514 – “Cuenta de control” a Crédito rubro 2506 – “Pasivo con Cabal”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B20DAAB-3A9B-9E9D-6FE8-E2EA1050FCD8}"/>
              </a:ext>
            </a:extLst>
          </p:cNvPr>
          <p:cNvSpPr txBox="1"/>
          <p:nvPr/>
        </p:nvSpPr>
        <p:spPr>
          <a:xfrm>
            <a:off x="9572071" y="3082450"/>
            <a:ext cx="23145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b="1" dirty="0"/>
              <a:t>Cuenta puente: </a:t>
            </a:r>
            <a:r>
              <a:rPr lang="es-UY" dirty="0"/>
              <a:t>En este caso corresponde a la ganancia y el IVA Ventas que se reconoce cuando emite el Emisor la factura a fin de mes a Cabal por la sumatoria de comisiones generadas en el mes.</a:t>
            </a:r>
          </a:p>
        </p:txBody>
      </p:sp>
      <p:cxnSp>
        <p:nvCxnSpPr>
          <p:cNvPr id="3" name="Conector recto de flecha 2">
            <a:extLst>
              <a:ext uri="{FF2B5EF4-FFF2-40B4-BE49-F238E27FC236}">
                <a16:creationId xmlns:a16="http://schemas.microsoft.com/office/drawing/2014/main" id="{8F90EC84-9D4C-31C6-12E4-033C6C65D171}"/>
              </a:ext>
            </a:extLst>
          </p:cNvPr>
          <p:cNvCxnSpPr/>
          <p:nvPr/>
        </p:nvCxnSpPr>
        <p:spPr>
          <a:xfrm flipV="1">
            <a:off x="9029700" y="3429000"/>
            <a:ext cx="542371" cy="23317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31126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9019E96-785D-9C28-3C88-91A0D97B7C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7" y="1272210"/>
            <a:ext cx="11537517" cy="507144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/>
              <a:t>De la consulta de la contabilidad se obtienen de los rubros para una fecha de vencimiento:</a:t>
            </a:r>
          </a:p>
          <a:p>
            <a:pPr marL="457200" lvl="1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s-UY" sz="2800" dirty="0"/>
              <a:t>- Posición Emisora / Compra Local</a:t>
            </a:r>
          </a:p>
          <a:p>
            <a:pPr marL="457200" lvl="1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s-UY" sz="2800" dirty="0"/>
              <a:t>- Posición Emisora / Compra Internacional</a:t>
            </a:r>
          </a:p>
          <a:p>
            <a:pPr marL="457200" lvl="1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s-UY" sz="2800" dirty="0"/>
              <a:t>+ Posición Emisor / Cobranza</a:t>
            </a:r>
          </a:p>
          <a:p>
            <a:pPr marL="457200" lvl="1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s-UY" sz="2800" dirty="0"/>
              <a:t>+ Posición Pagadora / Compra Local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/>
              <a:t>La sumatoria de los rubros de compensación para una fecha de vencimiento debe coincidir con el importe a compensar informado por la administradora a dicha fecha.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72FA4C68-B60E-739E-952E-77F30F9C2C90}"/>
              </a:ext>
            </a:extLst>
          </p:cNvPr>
          <p:cNvSpPr txBox="1">
            <a:spLocks/>
          </p:cNvSpPr>
          <p:nvPr/>
        </p:nvSpPr>
        <p:spPr>
          <a:xfrm>
            <a:off x="523875" y="362686"/>
            <a:ext cx="10829925" cy="7977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Esquema de control / Compensaciones</a:t>
            </a:r>
          </a:p>
        </p:txBody>
      </p:sp>
    </p:spTree>
    <p:extLst>
      <p:ext uri="{BB962C8B-B14F-4D97-AF65-F5344CB8AC3E}">
        <p14:creationId xmlns:p14="http://schemas.microsoft.com/office/powerpoint/2010/main" val="12533446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72FA4C68-B60E-739E-952E-77F30F9C2C90}"/>
              </a:ext>
            </a:extLst>
          </p:cNvPr>
          <p:cNvSpPr txBox="1">
            <a:spLocks/>
          </p:cNvSpPr>
          <p:nvPr/>
        </p:nvSpPr>
        <p:spPr>
          <a:xfrm>
            <a:off x="523875" y="362686"/>
            <a:ext cx="10829925" cy="7977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Esquema de control / Cartera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590113D-8EAF-C544-F418-DFE0DF089E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499" r="49000" b="17334"/>
          <a:stretch/>
        </p:blipFill>
        <p:spPr>
          <a:xfrm>
            <a:off x="523906" y="994410"/>
            <a:ext cx="7202774" cy="5653648"/>
          </a:xfrm>
          <a:prstGeom prst="rect">
            <a:avLst/>
          </a:prstGeom>
        </p:spPr>
      </p:pic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3E50EBCD-9B87-3CA8-DEA4-8F0026183E71}"/>
              </a:ext>
            </a:extLst>
          </p:cNvPr>
          <p:cNvSpPr/>
          <p:nvPr/>
        </p:nvSpPr>
        <p:spPr>
          <a:xfrm>
            <a:off x="228600" y="4000500"/>
            <a:ext cx="7840980" cy="52578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74F01288-9E99-1C56-5C39-EE3ECA036D7A}"/>
              </a:ext>
            </a:extLst>
          </p:cNvPr>
          <p:cNvSpPr/>
          <p:nvPr/>
        </p:nvSpPr>
        <p:spPr>
          <a:xfrm>
            <a:off x="228600" y="4784624"/>
            <a:ext cx="7840980" cy="29515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1509C40A-24DA-6DFA-BBD4-DE0C86E09C6F}"/>
              </a:ext>
            </a:extLst>
          </p:cNvPr>
          <p:cNvSpPr/>
          <p:nvPr/>
        </p:nvSpPr>
        <p:spPr>
          <a:xfrm>
            <a:off x="228600" y="5634990"/>
            <a:ext cx="7840980" cy="95555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F71DF015-99B9-378C-52E5-4541885FCB8A}"/>
              </a:ext>
            </a:extLst>
          </p:cNvPr>
          <p:cNvSpPr txBox="1"/>
          <p:nvPr/>
        </p:nvSpPr>
        <p:spPr>
          <a:xfrm>
            <a:off x="8364886" y="2630724"/>
            <a:ext cx="3627119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b="1" dirty="0"/>
              <a:t>Controles vs Contabilidad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b="1" dirty="0"/>
              <a:t>Ref.1 – </a:t>
            </a:r>
            <a:r>
              <a:rPr lang="es-UY" dirty="0"/>
              <a:t>Saldo debe coincidir con el importe de la cartera contado.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b="1" dirty="0"/>
              <a:t>Ref.2 </a:t>
            </a:r>
            <a:r>
              <a:rPr lang="es-UY" dirty="0"/>
              <a:t>– Saldo debe coincidir con el importe de la cartera en planes.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b="1" dirty="0"/>
              <a:t>Ref.3 </a:t>
            </a:r>
            <a:r>
              <a:rPr lang="es-UY" dirty="0"/>
              <a:t>– Saldo debe coincidir con el importe de partidas en suspenso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DB513BF9-FF75-1C55-9B33-8F81AA2A9C4C}"/>
              </a:ext>
            </a:extLst>
          </p:cNvPr>
          <p:cNvSpPr txBox="1"/>
          <p:nvPr/>
        </p:nvSpPr>
        <p:spPr>
          <a:xfrm>
            <a:off x="7320127" y="4078724"/>
            <a:ext cx="664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b="1" dirty="0"/>
              <a:t>Ref.1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F7A13D9F-2558-70E3-3E24-10C29AE70B4C}"/>
              </a:ext>
            </a:extLst>
          </p:cNvPr>
          <p:cNvSpPr txBox="1"/>
          <p:nvPr/>
        </p:nvSpPr>
        <p:spPr>
          <a:xfrm>
            <a:off x="7321653" y="4754382"/>
            <a:ext cx="664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b="1" dirty="0"/>
              <a:t>Ref.2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42831CC3-2684-9332-C9DD-7CFB04DE7176}"/>
              </a:ext>
            </a:extLst>
          </p:cNvPr>
          <p:cNvSpPr txBox="1"/>
          <p:nvPr/>
        </p:nvSpPr>
        <p:spPr>
          <a:xfrm>
            <a:off x="7342987" y="5928099"/>
            <a:ext cx="717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b="1" dirty="0"/>
              <a:t>Ref. 3</a:t>
            </a:r>
          </a:p>
        </p:txBody>
      </p:sp>
    </p:spTree>
    <p:extLst>
      <p:ext uri="{BB962C8B-B14F-4D97-AF65-F5344CB8AC3E}">
        <p14:creationId xmlns:p14="http://schemas.microsoft.com/office/powerpoint/2010/main" val="4185531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Conceptos generales (II)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171762"/>
            <a:ext cx="11332845" cy="46471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En los procesos diarios, todo movimiento de compra o cobranza, sin tener en cuenta el comercio o la tarjeta que ha realizado el movimiento, tiene asociado: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Rubro (que tiene asociado un tipo de proceso)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Entidad / Sucursal Emisora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Entidad / Sucursal Pagadora o de Cobro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A partir de esta información se arma la compensación de fondos y la respectiva contabilización de operaciones. 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endParaRPr lang="es-UY" sz="3200" dirty="0"/>
          </a:p>
          <a:p>
            <a:pPr lvl="1">
              <a:lnSpc>
                <a:spcPct val="100000"/>
              </a:lnSpc>
              <a:spcBef>
                <a:spcPts val="600"/>
              </a:spcBef>
            </a:pPr>
            <a:endParaRPr lang="es-UY" sz="3200" dirty="0"/>
          </a:p>
          <a:p>
            <a:pPr lvl="1">
              <a:lnSpc>
                <a:spcPct val="100000"/>
              </a:lnSpc>
              <a:spcBef>
                <a:spcPts val="600"/>
              </a:spcBef>
            </a:pPr>
            <a:endParaRPr lang="es-UY" sz="3200" dirty="0"/>
          </a:p>
        </p:txBody>
      </p:sp>
    </p:spTree>
    <p:extLst>
      <p:ext uri="{BB962C8B-B14F-4D97-AF65-F5344CB8AC3E}">
        <p14:creationId xmlns:p14="http://schemas.microsoft.com/office/powerpoint/2010/main" val="129348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Proceso Diario (PD)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171762"/>
            <a:ext cx="11332845" cy="46471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El proceso diario resume toda la actividad, que los clientes de los diversos productos, realizan durante el día.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Esta actividad se puede referir al procesamiento de: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Rol Emisor / Compras locales </a:t>
            </a:r>
            <a:r>
              <a:rPr lang="es-UY" sz="3200" baseline="30000" dirty="0"/>
              <a:t>(1)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Rol Emisor / Compras internacionales </a:t>
            </a:r>
            <a:r>
              <a:rPr lang="es-UY" sz="3200" baseline="30000" dirty="0"/>
              <a:t>(1)</a:t>
            </a:r>
            <a:endParaRPr lang="es-UY" sz="3200" dirty="0"/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Rol Emisor / Cobranza </a:t>
            </a:r>
            <a:r>
              <a:rPr lang="es-UY" sz="3200" baseline="30000" dirty="0"/>
              <a:t>(2)</a:t>
            </a:r>
            <a:endParaRPr lang="es-UY" sz="3200" dirty="0"/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Rol Pagador / Compras locales </a:t>
            </a:r>
            <a:r>
              <a:rPr lang="es-UY" sz="3200" baseline="30000" dirty="0"/>
              <a:t>(1)</a:t>
            </a:r>
            <a:endParaRPr lang="es-UY" sz="3200" dirty="0"/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Rol Emisor / Ajustes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B8A0E06D-8EAC-A7CE-23C5-FBE6B8C85E91}"/>
              </a:ext>
            </a:extLst>
          </p:cNvPr>
          <p:cNvSpPr txBox="1"/>
          <p:nvPr/>
        </p:nvSpPr>
        <p:spPr>
          <a:xfrm>
            <a:off x="523875" y="5913911"/>
            <a:ext cx="4420954" cy="723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100000"/>
              </a:lnSpc>
              <a:spcBef>
                <a:spcPts val="600"/>
              </a:spcBef>
              <a:buAutoNum type="arabicParenBoth"/>
            </a:pPr>
            <a:r>
              <a:rPr lang="es-UY" sz="1800" dirty="0"/>
              <a:t>Genera compensación de fondos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buAutoNum type="arabicParenBoth"/>
            </a:pPr>
            <a:r>
              <a:rPr lang="es-UY" sz="1800" dirty="0"/>
              <a:t>Podría generar compensación de fondos</a:t>
            </a:r>
          </a:p>
        </p:txBody>
      </p:sp>
    </p:spTree>
    <p:extLst>
      <p:ext uri="{BB962C8B-B14F-4D97-AF65-F5344CB8AC3E}">
        <p14:creationId xmlns:p14="http://schemas.microsoft.com/office/powerpoint/2010/main" val="16397830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9019E96-785D-9C28-3C88-91A0D97B7C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7" y="1272210"/>
            <a:ext cx="11537517" cy="215679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dirty="0"/>
              <a:t>La Administradora solicita al Emisor, en la fecha de pago al comercio, el importe neto para poder hacer frente al pago de la respectiva liquidación.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dirty="0"/>
              <a:t>El importe neto es el siguiente: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dirty="0"/>
              <a:t>Neto a compensar = Importe de venta – Comisión Emisor</a:t>
            </a:r>
            <a:r>
              <a:rPr lang="es-UY" baseline="30000" dirty="0"/>
              <a:t> (1)</a:t>
            </a:r>
            <a:r>
              <a:rPr lang="es-UY" dirty="0"/>
              <a:t>  – IVA S/Comisión Emisor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72FA4C68-B60E-739E-952E-77F30F9C2C90}"/>
              </a:ext>
            </a:extLst>
          </p:cNvPr>
          <p:cNvSpPr txBox="1">
            <a:spLocks/>
          </p:cNvSpPr>
          <p:nvPr/>
        </p:nvSpPr>
        <p:spPr>
          <a:xfrm>
            <a:off x="523875" y="362686"/>
            <a:ext cx="10829925" cy="7977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PD / Rol Emisor / Compras locales </a:t>
            </a:r>
            <a:endParaRPr lang="es-UY" sz="3200" dirty="0">
              <a:solidFill>
                <a:srgbClr val="006699"/>
              </a:solidFill>
              <a:latin typeface="+mn-lt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C33B671A-195C-923B-C30F-D4D67962426C}"/>
              </a:ext>
            </a:extLst>
          </p:cNvPr>
          <p:cNvSpPr txBox="1"/>
          <p:nvPr/>
        </p:nvSpPr>
        <p:spPr>
          <a:xfrm>
            <a:off x="515937" y="6315982"/>
            <a:ext cx="621737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UY" sz="1400" dirty="0"/>
              <a:t>(1) Equivale a un 68% de la comisión descontada al comercio. 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BA08E936-0FFC-3179-BDE5-165481A80D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938" y="3571500"/>
            <a:ext cx="1127125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739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9019E96-785D-9C28-3C88-91A0D97B7C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7" y="1177210"/>
            <a:ext cx="11537517" cy="215679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dirty="0"/>
              <a:t>La Administradora solicita al Emisor, a las 48 </a:t>
            </a:r>
            <a:r>
              <a:rPr lang="es-UY" dirty="0" err="1"/>
              <a:t>hs</a:t>
            </a:r>
            <a:r>
              <a:rPr lang="es-UY" dirty="0"/>
              <a:t>. hábiles, el importe neto para poder hacer frente al pago a Cabal Argentina por compras en el exterior.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dirty="0"/>
              <a:t>El importe neto es el siguiente: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dirty="0"/>
              <a:t>Neto a compensar = Importe de venta – Comisión Emisor</a:t>
            </a:r>
            <a:r>
              <a:rPr lang="es-UY" baseline="30000" dirty="0"/>
              <a:t> (1) (2)</a:t>
            </a:r>
            <a:endParaRPr lang="es-UY" dirty="0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72FA4C68-B60E-739E-952E-77F30F9C2C90}"/>
              </a:ext>
            </a:extLst>
          </p:cNvPr>
          <p:cNvSpPr txBox="1">
            <a:spLocks/>
          </p:cNvSpPr>
          <p:nvPr/>
        </p:nvSpPr>
        <p:spPr>
          <a:xfrm>
            <a:off x="523875" y="362686"/>
            <a:ext cx="10829925" cy="7977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PD / Rol Emisor / Compras Internacionales</a:t>
            </a:r>
            <a:endParaRPr lang="es-UY" sz="3200" dirty="0">
              <a:solidFill>
                <a:srgbClr val="006699"/>
              </a:solidFill>
              <a:latin typeface="+mn-lt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C33B671A-195C-923B-C30F-D4D67962426C}"/>
              </a:ext>
            </a:extLst>
          </p:cNvPr>
          <p:cNvSpPr txBox="1"/>
          <p:nvPr/>
        </p:nvSpPr>
        <p:spPr>
          <a:xfrm>
            <a:off x="523875" y="4985947"/>
            <a:ext cx="662507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AutoNum type="arabicParenBoth"/>
            </a:pPr>
            <a:r>
              <a:rPr lang="es-UY" sz="1400" dirty="0"/>
              <a:t>Equivale a un 68% de la comisión descontada al comercio.</a:t>
            </a:r>
          </a:p>
          <a:p>
            <a:pPr marL="342900" indent="-342900">
              <a:buAutoNum type="arabicParenBoth"/>
            </a:pPr>
            <a:r>
              <a:rPr lang="es-UY" sz="1400" dirty="0"/>
              <a:t>Confirmar si aplican impuestos 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DEA5AB5F-9DE2-AB92-9655-F8D6A07936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875" y="3428999"/>
            <a:ext cx="11361932" cy="1249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9542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9019E96-785D-9C28-3C88-91A0D97B7C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7" y="1177210"/>
            <a:ext cx="11537517" cy="215679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dirty="0"/>
              <a:t>Por el procesamiento de la cobranza, la administradora informa al Emisor: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dirty="0"/>
              <a:t>El total de la cobranza procesada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dirty="0"/>
              <a:t>El importe que corresponde a cobranza recibida en el Emisor o en sus canales propios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dirty="0"/>
              <a:t>El importe que corresponde a cobranza recibida en canales no propios</a:t>
            </a:r>
            <a:endParaRPr lang="es-UY" sz="2800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dirty="0"/>
              <a:t>El importe a recibir por compensación = Cobranza en canales no propios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72FA4C68-B60E-739E-952E-77F30F9C2C90}"/>
              </a:ext>
            </a:extLst>
          </p:cNvPr>
          <p:cNvSpPr txBox="1">
            <a:spLocks/>
          </p:cNvSpPr>
          <p:nvPr/>
        </p:nvSpPr>
        <p:spPr>
          <a:xfrm>
            <a:off x="523875" y="362686"/>
            <a:ext cx="10829925" cy="7977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PD / Rol Emisor / Cobranza</a:t>
            </a:r>
            <a:endParaRPr lang="es-UY" sz="3200" dirty="0">
              <a:solidFill>
                <a:srgbClr val="006699"/>
              </a:solidFill>
              <a:latin typeface="+mn-lt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64B642-1CEA-B7F9-ADF6-C2F7EB29F8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936" y="3737753"/>
            <a:ext cx="7968055" cy="1261753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9EACBE58-6616-90CA-8118-1BE201FC88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0861" y="3944529"/>
            <a:ext cx="3280209" cy="2083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2537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9019E96-785D-9C28-3C88-91A0D97B7C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7" y="1272210"/>
            <a:ext cx="11537517" cy="2156790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dirty="0"/>
              <a:t>La Administradora entrega al Pagador, en la fecha de pago al comercio, el importe neto para poder hacer frente al pago de comercios.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dirty="0"/>
              <a:t>El importe neto es el siguiente: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dirty="0"/>
              <a:t>Neto a compensar = Importe a pagar a los comercios – Comisión Pagador</a:t>
            </a:r>
            <a:r>
              <a:rPr lang="es-UY" baseline="30000" dirty="0"/>
              <a:t> (1)</a:t>
            </a:r>
            <a:r>
              <a:rPr lang="es-UY" dirty="0"/>
              <a:t>  – IVA S/ Comisión Pagador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72FA4C68-B60E-739E-952E-77F30F9C2C90}"/>
              </a:ext>
            </a:extLst>
          </p:cNvPr>
          <p:cNvSpPr txBox="1">
            <a:spLocks/>
          </p:cNvSpPr>
          <p:nvPr/>
        </p:nvSpPr>
        <p:spPr>
          <a:xfrm>
            <a:off x="523875" y="362686"/>
            <a:ext cx="10829925" cy="7977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PD / Rol Pagador / Compras locales </a:t>
            </a:r>
            <a:endParaRPr lang="es-UY" sz="3200" dirty="0">
              <a:solidFill>
                <a:srgbClr val="006699"/>
              </a:solidFill>
              <a:latin typeface="+mn-lt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C33B671A-195C-923B-C30F-D4D67962426C}"/>
              </a:ext>
            </a:extLst>
          </p:cNvPr>
          <p:cNvSpPr txBox="1"/>
          <p:nvPr/>
        </p:nvSpPr>
        <p:spPr>
          <a:xfrm>
            <a:off x="515937" y="6315982"/>
            <a:ext cx="621737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UY" sz="1400" dirty="0"/>
              <a:t>(1) Equivale a un 32% de la comisión descontada al comercio. 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403E4173-C1A6-9C2B-310B-AA62BEA175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650" y="3445771"/>
            <a:ext cx="10725150" cy="1784350"/>
          </a:xfrm>
          <a:prstGeom prst="rect">
            <a:avLst/>
          </a:prstGeom>
        </p:spPr>
      </p:pic>
      <p:sp>
        <p:nvSpPr>
          <p:cNvPr id="9" name="Marcador de contenido 2">
            <a:extLst>
              <a:ext uri="{FF2B5EF4-FFF2-40B4-BE49-F238E27FC236}">
                <a16:creationId xmlns:a16="http://schemas.microsoft.com/office/drawing/2014/main" id="{02CDED57-24B3-3129-D16B-FBA811425F5D}"/>
              </a:ext>
            </a:extLst>
          </p:cNvPr>
          <p:cNvSpPr txBox="1">
            <a:spLocks/>
          </p:cNvSpPr>
          <p:nvPr/>
        </p:nvSpPr>
        <p:spPr>
          <a:xfrm>
            <a:off x="515936" y="5324282"/>
            <a:ext cx="11537517" cy="9604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dirty="0"/>
              <a:t>Caso particular a desarrollar, compras en cuotas con financiamiento del comercio (pago cuota a cuota).</a:t>
            </a:r>
          </a:p>
        </p:txBody>
      </p:sp>
    </p:spTree>
    <p:extLst>
      <p:ext uri="{BB962C8B-B14F-4D97-AF65-F5344CB8AC3E}">
        <p14:creationId xmlns:p14="http://schemas.microsoft.com/office/powerpoint/2010/main" val="26801494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9019E96-785D-9C28-3C88-91A0D97B7C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7" y="1272210"/>
            <a:ext cx="11537517" cy="215679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dirty="0"/>
              <a:t>A la operativa de compras le adicionamos los anticipos y préstamos que otorga el Emisor. 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dirty="0"/>
              <a:t>Si el Emisor es quien otorga el adelanto, ingresa en la posición Pagador el adelanto que se compensa con lo ingresado en la posición Emisor. 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72FA4C68-B60E-739E-952E-77F30F9C2C90}"/>
              </a:ext>
            </a:extLst>
          </p:cNvPr>
          <p:cNvSpPr txBox="1">
            <a:spLocks/>
          </p:cNvSpPr>
          <p:nvPr/>
        </p:nvSpPr>
        <p:spPr>
          <a:xfrm>
            <a:off x="523875" y="362686"/>
            <a:ext cx="10829925" cy="7977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PD / Rol Pagador / Anticipos y Préstamos</a:t>
            </a:r>
            <a:endParaRPr lang="es-UY" sz="3200" dirty="0">
              <a:solidFill>
                <a:srgbClr val="006699"/>
              </a:solidFill>
              <a:latin typeface="+mn-lt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236557CD-103C-19F9-8C33-81C52864F6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850" y="3429000"/>
            <a:ext cx="1064895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92593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3794</TotalTime>
  <Words>1333</Words>
  <Application>Microsoft Office PowerPoint</Application>
  <PresentationFormat>Panorámica</PresentationFormat>
  <Paragraphs>131</Paragraphs>
  <Slides>22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Tema de Office</vt:lpstr>
      <vt:lpstr>Presentación de PowerPoint</vt:lpstr>
      <vt:lpstr>Conceptos generales (I)</vt:lpstr>
      <vt:lpstr>Conceptos generales (II)</vt:lpstr>
      <vt:lpstr>Proceso Diario (PD)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PD / Compensación / Resumen</vt:lpstr>
      <vt:lpstr>Proceso de Cierre (PC)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Proyecto Emisor</dc:title>
  <dc:creator>Fernando Lapchik</dc:creator>
  <cp:lastModifiedBy>Fernando Lapchik</cp:lastModifiedBy>
  <cp:revision>145</cp:revision>
  <cp:lastPrinted>2021-10-08T21:03:20Z</cp:lastPrinted>
  <dcterms:created xsi:type="dcterms:W3CDTF">2021-06-25T17:46:31Z</dcterms:created>
  <dcterms:modified xsi:type="dcterms:W3CDTF">2022-07-18T14:36:26Z</dcterms:modified>
</cp:coreProperties>
</file>