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487" r:id="rId3"/>
    <p:sldId id="503" r:id="rId4"/>
    <p:sldId id="507" r:id="rId5"/>
    <p:sldId id="365" r:id="rId6"/>
    <p:sldId id="504" r:id="rId7"/>
    <p:sldId id="505" r:id="rId8"/>
    <p:sldId id="506" r:id="rId9"/>
    <p:sldId id="461" r:id="rId10"/>
    <p:sldId id="480" r:id="rId11"/>
    <p:sldId id="508" r:id="rId12"/>
    <p:sldId id="509" r:id="rId13"/>
    <p:sldId id="510" r:id="rId14"/>
  </p:sldIdLst>
  <p:sldSz cx="12192000" cy="6858000"/>
  <p:notesSz cx="6858000" cy="9313863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" userDrawn="1">
          <p15:clr>
            <a:srgbClr val="A4A3A4"/>
          </p15:clr>
        </p15:guide>
        <p15:guide id="2" pos="10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9900"/>
    <a:srgbClr val="336699"/>
    <a:srgbClr val="FBE5D6"/>
    <a:srgbClr val="BFBFB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93" autoAdjust="0"/>
    <p:restoredTop sz="93842" autoAdjust="0"/>
  </p:normalViewPr>
  <p:slideViewPr>
    <p:cSldViewPr snapToGrid="0" showGuides="1">
      <p:cViewPr varScale="1">
        <p:scale>
          <a:sx n="56" d="100"/>
          <a:sy n="56" d="100"/>
        </p:scale>
        <p:origin x="688" y="44"/>
      </p:cViewPr>
      <p:guideLst>
        <p:guide orient="horz" pos="142"/>
        <p:guide pos="10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08D01-7ACF-49DE-BCD3-571FE92B47E8}" type="datetimeFigureOut">
              <a:rPr lang="es-UY" smtClean="0"/>
              <a:t>19/7/2022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12DA-C130-4DCA-95E7-B90486EEBC1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06492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694528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199412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12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40433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13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42822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2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50808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3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60344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4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58901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5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46014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6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460142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7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25553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8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203304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10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06585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9406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888CE-EDC5-436F-AF16-80428DFCC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07E545-9CC2-4224-873A-3C7462196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91C658-35A6-4692-886D-96B934F358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29E705C-9A20-48F2-AE53-FCF67AF0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19/7/2022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E926BC-41D4-42B3-8F0A-223D4A928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696254-2601-400F-98C2-BA70C121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4199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2A0119-83A7-4FA6-A28F-06B74AC4B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E70346-39BA-43C1-B5FD-C0BFA1903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959EF2-5011-4DFE-84A1-B93C123B5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38F1B7-A0A8-401C-A319-4C6FA92F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19/7/2022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7DF40B4-6FF6-43D3-8625-9212520E4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7A95E0-3112-4B97-98A5-DC993989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504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788B74-6A83-4657-8D17-905B123A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9BF6929-2ECE-4A33-BED8-C954B956E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21EAAB-87F3-4BAE-8653-CA059D01E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19/7/2022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14B3D8-D7BE-4C97-A222-F7CB3A992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0C1B5F-6E07-459A-9538-5F18D5B2E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88790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0C52854-6ADD-466A-981B-4774546F09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83404C-6A5E-4242-946A-D42E0F11E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8E6F96-D47B-404A-9637-FFF74F45E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19/7/2022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B20E9-A871-4546-98D9-EE8FB3F17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C0CD3D-BFE1-4EF4-AB66-6CB2AAAD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1805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8283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A28E601-72FD-B7AB-F460-C08D44671A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53871" y="194554"/>
            <a:ext cx="999857" cy="33873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E1D1EA3-4606-CF17-EDD1-E49ECC419A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14877" y="6177746"/>
            <a:ext cx="690229" cy="45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5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345C74-CF9D-432E-852C-CEFFFFC78A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E8C24F9-8E7B-CDEF-BAA6-107441E45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6985" y="6200175"/>
            <a:ext cx="999857" cy="33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1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F3F09B-E87F-4D7B-BF6D-7B74D6F9A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772758-B14F-459D-B971-0AC8126BA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B2F43A-982A-4547-B28F-50422B964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19/7/2022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707F05-C645-4F75-AF83-7A6CECB1D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DEA908-0BCC-41F2-BB42-0AFAC3AC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8884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B1940-EB2D-4951-AB83-8019959CE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A8696E-EC3A-411B-9F25-3CB7C9B59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47DCA4-2C39-4EF7-A10B-AE42CE089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8081E5-82C9-4728-A436-2302F311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19/7/2022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0B98CB-668F-470A-B1C2-859EBBBCB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7A16C3-A093-4B46-8D7F-C47087D46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22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13520-0CE4-4207-87E3-75AFC103D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76D38A-1471-490A-9432-C9CE587A2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B3CCA6-760C-462E-B2FC-F961CF7EF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B8BDD8-3A95-493A-BE88-28404F01A9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A7D9561-4C56-4BE1-9AB0-7E20F4D758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77299D-2EAD-492B-8057-4B5E4E4A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19/7/2022</a:t>
            </a:fld>
            <a:endParaRPr lang="es-UY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05E23A4-CFDA-49AC-805C-36CAF3B11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B5E8290-14D3-4A25-A9DF-DCAE566B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5834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13FCE-C685-4956-ADA4-EBD722AA3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42AC0A-DE99-4387-BB49-BEB8EFEA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19/7/2022</a:t>
            </a:fld>
            <a:endParaRPr lang="es-UY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39A6444-0EAF-467F-9851-A2654AB8E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F7D11AB-0BE0-4E2E-8D19-7480B8883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7317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6B27BCA-A382-4B45-8692-43C5B852CC3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6ACCA0F-C943-4EC0-9C15-A622C249265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88A0AC-29B1-47FB-BB14-1A1AD89FF5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4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4535EEC-EE8B-449A-9AF5-B9757ADFA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DA90A6-1BB9-46F9-B979-7EB4609D4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C0819F-329E-40AB-B792-3E52405D1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2F2AE-0352-4067-B230-869247876B7E}" type="datetimeFigureOut">
              <a:rPr lang="es-UY" smtClean="0"/>
              <a:t>19/7/2022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6B65BC-024F-494C-8DBB-8F11F1867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35BF75-B053-4897-A7BF-E51B562A0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2354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emf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04FEF96-AD7B-4A49-B277-122421E58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159" y="3790934"/>
            <a:ext cx="4572000" cy="542579"/>
          </a:xfrm>
        </p:spPr>
        <p:txBody>
          <a:bodyPr/>
          <a:lstStyle/>
          <a:p>
            <a:pPr algn="l"/>
            <a:r>
              <a:rPr lang="es-UY" dirty="0">
                <a:solidFill>
                  <a:srgbClr val="006699"/>
                </a:solidFill>
              </a:rPr>
              <a:t>19/07/2022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19696E0-9A51-479C-A4A4-3F7B2A09D85D}"/>
              </a:ext>
            </a:extLst>
          </p:cNvPr>
          <p:cNvSpPr/>
          <p:nvPr/>
        </p:nvSpPr>
        <p:spPr>
          <a:xfrm>
            <a:off x="10017760" y="71120"/>
            <a:ext cx="198120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D33ACB-41EE-4D22-A655-78230CD15A25}"/>
              </a:ext>
            </a:extLst>
          </p:cNvPr>
          <p:cNvSpPr txBox="1"/>
          <p:nvPr/>
        </p:nvSpPr>
        <p:spPr>
          <a:xfrm>
            <a:off x="1335159" y="2144461"/>
            <a:ext cx="627896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4400" b="1" dirty="0">
                <a:solidFill>
                  <a:srgbClr val="006699"/>
                </a:solidFill>
              </a:rPr>
              <a:t>Procesamiento Rol Emisor</a:t>
            </a:r>
          </a:p>
          <a:p>
            <a:r>
              <a:rPr lang="es-UY" sz="4400" b="1" dirty="0">
                <a:solidFill>
                  <a:srgbClr val="006699"/>
                </a:solidFill>
              </a:rPr>
              <a:t>Partidas en suspenso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7E60A83-23C8-686A-0199-B583CA07F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921" y="1160463"/>
            <a:ext cx="2609161" cy="8839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389EB7D-E074-D421-327F-EFB8150DA0C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2252" y="3764629"/>
            <a:ext cx="4183008" cy="2977237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81CAA5F-97C8-C6F4-7E3F-867E21BE930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7" t="6166" r="12133" b="12137"/>
          <a:stretch/>
        </p:blipFill>
        <p:spPr>
          <a:xfrm>
            <a:off x="1463921" y="4972050"/>
            <a:ext cx="1470643" cy="96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63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E8534BBF-4D6F-3052-B184-C20EE7CCA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362686"/>
            <a:ext cx="3867651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Mes Abril 2022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5F60893-624A-2973-1BCC-7FB1328ED9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</a:blip>
          <a:srcRect b="50822"/>
          <a:stretch/>
        </p:blipFill>
        <p:spPr>
          <a:xfrm>
            <a:off x="515938" y="1164069"/>
            <a:ext cx="5553937" cy="316007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DAB89A3-E903-A80F-4B72-E6EBFF1AA2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</a:blip>
          <a:srcRect t="77402"/>
          <a:stretch/>
        </p:blipFill>
        <p:spPr>
          <a:xfrm>
            <a:off x="515937" y="4263984"/>
            <a:ext cx="5553937" cy="145210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571226B-A7B0-8443-DDE6-8782229B22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94163"/>
          <a:stretch/>
        </p:blipFill>
        <p:spPr>
          <a:xfrm>
            <a:off x="515938" y="5932969"/>
            <a:ext cx="10468292" cy="70699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E66E4AE-D224-3DA5-CBBF-8EEDEE1A8A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3570" y="1160439"/>
            <a:ext cx="5457679" cy="120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29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3C19C4B9-62D9-3F58-CAB7-4A4FA5B7D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4263" y="216761"/>
            <a:ext cx="8484937" cy="6437543"/>
          </a:xfrm>
          <a:prstGeom prst="rect">
            <a:avLst/>
          </a:prstGeom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9B8275A6-8397-3FA1-ADE9-704213F85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019011" y="1534949"/>
            <a:ext cx="3867651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Mes Abril 2022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B82DFE5F-CC99-C632-7620-AD2FBB7C6B08}"/>
              </a:ext>
            </a:extLst>
          </p:cNvPr>
          <p:cNvCxnSpPr/>
          <p:nvPr/>
        </p:nvCxnSpPr>
        <p:spPr>
          <a:xfrm>
            <a:off x="1313692" y="4206240"/>
            <a:ext cx="908760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43E659D1-3D7C-3790-DAD7-E8AACE50D0B3}"/>
              </a:ext>
            </a:extLst>
          </p:cNvPr>
          <p:cNvCxnSpPr/>
          <p:nvPr/>
        </p:nvCxnSpPr>
        <p:spPr>
          <a:xfrm>
            <a:off x="1313692" y="5741670"/>
            <a:ext cx="908760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35467017-1A0D-46BB-1F0A-19B19747A8D7}"/>
              </a:ext>
            </a:extLst>
          </p:cNvPr>
          <p:cNvSpPr/>
          <p:nvPr/>
        </p:nvSpPr>
        <p:spPr>
          <a:xfrm>
            <a:off x="9258300" y="1611630"/>
            <a:ext cx="850900" cy="46861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248621C0-B726-12FD-3CD2-9852FAFCBFD3}"/>
              </a:ext>
            </a:extLst>
          </p:cNvPr>
          <p:cNvCxnSpPr/>
          <p:nvPr/>
        </p:nvCxnSpPr>
        <p:spPr>
          <a:xfrm>
            <a:off x="1340362" y="4953000"/>
            <a:ext cx="908760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330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E8534BBF-4D6F-3052-B184-C20EE7CCA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362686"/>
            <a:ext cx="3867651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Mes Mayo 2022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383F67B-2CEE-95B4-43FC-9DB5BA8D26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</a:blip>
          <a:srcRect b="52726"/>
          <a:stretch/>
        </p:blipFill>
        <p:spPr>
          <a:xfrm>
            <a:off x="515938" y="1160463"/>
            <a:ext cx="5535648" cy="297719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8BA182B-9AA9-423C-A61E-D63ED84870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</a:blip>
          <a:srcRect t="77705"/>
          <a:stretch/>
        </p:blipFill>
        <p:spPr>
          <a:xfrm>
            <a:off x="515938" y="4133430"/>
            <a:ext cx="5535648" cy="140408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68A2326-2EC5-915C-ADCB-B655FB69FB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grayscl/>
          </a:blip>
          <a:srcRect t="94058" r="1257"/>
          <a:stretch/>
        </p:blipFill>
        <p:spPr>
          <a:xfrm>
            <a:off x="515939" y="5795010"/>
            <a:ext cx="10228262" cy="70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323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>
            <a:extLst>
              <a:ext uri="{FF2B5EF4-FFF2-40B4-BE49-F238E27FC236}">
                <a16:creationId xmlns:a16="http://schemas.microsoft.com/office/drawing/2014/main" id="{9B8275A6-8397-3FA1-ADE9-704213F85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019011" y="1534949"/>
            <a:ext cx="3867651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Mes Mayo 2022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B82DFE5F-CC99-C632-7620-AD2FBB7C6B08}"/>
              </a:ext>
            </a:extLst>
          </p:cNvPr>
          <p:cNvCxnSpPr/>
          <p:nvPr/>
        </p:nvCxnSpPr>
        <p:spPr>
          <a:xfrm>
            <a:off x="1313692" y="4274820"/>
            <a:ext cx="908760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43E659D1-3D7C-3790-DAD7-E8AACE50D0B3}"/>
              </a:ext>
            </a:extLst>
          </p:cNvPr>
          <p:cNvCxnSpPr/>
          <p:nvPr/>
        </p:nvCxnSpPr>
        <p:spPr>
          <a:xfrm>
            <a:off x="1313692" y="5467350"/>
            <a:ext cx="908760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id="{35467017-1A0D-46BB-1F0A-19B19747A8D7}"/>
              </a:ext>
            </a:extLst>
          </p:cNvPr>
          <p:cNvSpPr/>
          <p:nvPr/>
        </p:nvSpPr>
        <p:spPr>
          <a:xfrm>
            <a:off x="9258300" y="1611630"/>
            <a:ext cx="850900" cy="46861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1419BC6-4F18-AC20-4DAC-009943983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920" y="235751"/>
            <a:ext cx="8606789" cy="6135060"/>
          </a:xfrm>
          <a:prstGeom prst="rect">
            <a:avLst/>
          </a:prstGeom>
        </p:spPr>
      </p:pic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5F60C175-D1E5-C6C9-BF04-A4F5577013AA}"/>
              </a:ext>
            </a:extLst>
          </p:cNvPr>
          <p:cNvCxnSpPr/>
          <p:nvPr/>
        </p:nvCxnSpPr>
        <p:spPr>
          <a:xfrm>
            <a:off x="1317502" y="4655820"/>
            <a:ext cx="908760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28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Primeras etapas en el atraso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32845" cy="5323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El atraso por parte de un cliente en la obligación del pago mínimo del resumen de cuenta genera: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Bloqueo a los </a:t>
            </a:r>
            <a:r>
              <a:rPr lang="es-UY" sz="3200" u="sng" dirty="0"/>
              <a:t>x</a:t>
            </a:r>
            <a:r>
              <a:rPr lang="es-UY" sz="3200" dirty="0"/>
              <a:t> días del vencimiento de resumen de cuenta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Por los primeros </a:t>
            </a:r>
            <a:r>
              <a:rPr lang="es-UY" sz="3200" u="sng" dirty="0"/>
              <a:t>y</a:t>
            </a:r>
            <a:r>
              <a:rPr lang="es-UY" sz="3200" dirty="0"/>
              <a:t> días desde la fecha de vencimiento que se detecta el incumplimiento, el Emisor podrá devengar (reconocer) la ganancia generada por intereses y cargos facturado a los clientes.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La cantidad </a:t>
            </a:r>
            <a:r>
              <a:rPr lang="es-UY" sz="2800" u="sng" dirty="0"/>
              <a:t>y</a:t>
            </a:r>
            <a:r>
              <a:rPr lang="es-UY" sz="2800" dirty="0"/>
              <a:t> de días generalmente son 60 días de atraso.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s-UY" sz="3200" dirty="0"/>
              <a:t>	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1203787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Suspensión de intereses y cargos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32845" cy="4647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A partir de los 60 días de atraso, el Emisor NO podrá devengar (reconocer) como ganancia los intereses y cargos que se calculen, y acompañado del IVA asociado.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Estas partidas no devengadas si conforman el saldo que el cliente debe al Emisor, por el cual el sistema debe seguir calculándolos aunque no reconociendo la respectiva ganancia.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Estas partidas podrá ser reconocidas en la medida que se registren pagos.</a:t>
            </a:r>
          </a:p>
        </p:txBody>
      </p:sp>
    </p:spTree>
    <p:extLst>
      <p:ext uri="{BB962C8B-B14F-4D97-AF65-F5344CB8AC3E}">
        <p14:creationId xmlns:p14="http://schemas.microsoft.com/office/powerpoint/2010/main" val="320784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Glosario de siglas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32845" cy="4647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CACT – Cierre Actual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CANT – Cierre Anterior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VACT – Vencimiento Actual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VANT – Vencimiento Anterior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COD – Archivo para contabilización diaria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COC – Archivo para contabilización de cierre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AMD – Actualización monetaria diaria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dirty="0"/>
              <a:t>AMC – Actualización monetaria de cierre</a:t>
            </a:r>
          </a:p>
        </p:txBody>
      </p:sp>
    </p:spTree>
    <p:extLst>
      <p:ext uri="{BB962C8B-B14F-4D97-AF65-F5344CB8AC3E}">
        <p14:creationId xmlns:p14="http://schemas.microsoft.com/office/powerpoint/2010/main" val="1523808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Funcionamiento para Intereses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523345" cy="4647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Primer ciclo de Facturación cuando supera 60 días de atraso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Los intereses que se calculan (y facturan) habitualmente de VANT a VACT.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En estos casos, se particionan, facturando los intereses de VANT a CACT y dejando en suspenso los Intereses de CACT a VACT.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En el segundo ciclo de facturación y posteriores </a:t>
            </a:r>
            <a:r>
              <a:rPr lang="es-UY" dirty="0"/>
              <a:t>(siguiendo en atraso)</a:t>
            </a:r>
            <a:endParaRPr lang="es-UY" sz="3200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El total de intereses calculados de VANT a VACT se dejan en suspenso (se calculan pero no se facturan).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El total de intereses suspendidos (y el IVA asociado ) para una cuenta se expresan, como pendientes, en la mensajería al pie del resumen de cuenta y en los informes de AMD y AMC. </a:t>
            </a:r>
          </a:p>
        </p:txBody>
      </p:sp>
    </p:spTree>
    <p:extLst>
      <p:ext uri="{BB962C8B-B14F-4D97-AF65-F5344CB8AC3E}">
        <p14:creationId xmlns:p14="http://schemas.microsoft.com/office/powerpoint/2010/main" val="129348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Funcionamiento para Cargos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523345" cy="4647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El Emisor podría elegir optar por algunas de las siguientes opciones, en cuanto al tratamiento de los cargos en cuentas con atraso: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Continuar su facturación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Suspender su facturación (hasta que ocurran pagos o acreditaciones)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Exonerar los cargos (no calcular)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En caso de seleccionar suspender, los cargos a partir del primer ciclo de facturación cuando supera los 60 días de atraso, los mismos se calculan y se muestran en suspenso.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es-UY" sz="2800" dirty="0"/>
          </a:p>
        </p:txBody>
      </p:sp>
    </p:spTree>
    <p:extLst>
      <p:ext uri="{BB962C8B-B14F-4D97-AF65-F5344CB8AC3E}">
        <p14:creationId xmlns:p14="http://schemas.microsoft.com/office/powerpoint/2010/main" val="1517509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Ingreso de pagos (I)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523345" cy="4647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Al ingreso de pagos se reconocerán como ganancia partidas que están en suspenso.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Para esto se debe definir el orden de prioridad de rubros (intereses o cargos) con su correspondiente IVA, para aplicar los movimientos (según su fecha de generado), para ser posteriormente facturados.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s-UY" sz="32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Debe analizarse los casos de ajustes de crédito por refinanciaciones para ver que tratamiento se le da a estas partidas en suspenso.</a:t>
            </a:r>
          </a:p>
        </p:txBody>
      </p:sp>
    </p:spTree>
    <p:extLst>
      <p:ext uri="{BB962C8B-B14F-4D97-AF65-F5344CB8AC3E}">
        <p14:creationId xmlns:p14="http://schemas.microsoft.com/office/powerpoint/2010/main" val="3464833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Ingreso de pagos (II)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523345" cy="46471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Para poder tener asociado el reconocimiento de la ganancia al IVA asociado, a nivel de procesamiento (y por la facturación electrónica) se realiza lo siguiente: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El día de realizado el pago, se procesa el mismo.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El reconocimiento de las partidas en suspenso se DIFIEREN a la fecha de cierre de facturación del cliente (se registran ya con dicha fecha).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Por tal motivo el reconocimiento aparecen en el COD y en la AMD de la fecha de cierre de facturación del cliente.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De esta forma la facturación se continua realizando únicamente los días de fecha de cierre.</a:t>
            </a:r>
          </a:p>
        </p:txBody>
      </p:sp>
    </p:spTree>
    <p:extLst>
      <p:ext uri="{BB962C8B-B14F-4D97-AF65-F5344CB8AC3E}">
        <p14:creationId xmlns:p14="http://schemas.microsoft.com/office/powerpoint/2010/main" val="1340288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469016"/>
            <a:ext cx="9911715" cy="689937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Tablas de cálculo de intereses / Caso Uy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ADB98DD-9C5E-ADE2-2C17-E58B6FC3C6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952"/>
          <a:stretch/>
        </p:blipFill>
        <p:spPr>
          <a:xfrm>
            <a:off x="515938" y="1512731"/>
            <a:ext cx="11136863" cy="2888034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EB914C8-51B2-199F-82DE-650782C4CADD}"/>
              </a:ext>
            </a:extLst>
          </p:cNvPr>
          <p:cNvSpPr txBox="1"/>
          <p:nvPr/>
        </p:nvSpPr>
        <p:spPr>
          <a:xfrm>
            <a:off x="527769" y="1179751"/>
            <a:ext cx="2552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/>
              <a:t>Intereses de financiación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694C630-5E64-474C-370B-ED63E5D488A7}"/>
              </a:ext>
            </a:extLst>
          </p:cNvPr>
          <p:cNvSpPr txBox="1"/>
          <p:nvPr/>
        </p:nvSpPr>
        <p:spPr>
          <a:xfrm>
            <a:off x="523875" y="4402551"/>
            <a:ext cx="2085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dirty="0"/>
              <a:t>Intereses punitorios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5D1E51B-D9E5-5149-9DB6-5DD85CB1C9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013"/>
          <a:stretch/>
        </p:blipFill>
        <p:spPr>
          <a:xfrm>
            <a:off x="523875" y="4804387"/>
            <a:ext cx="10586085" cy="177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3986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4033</TotalTime>
  <Words>649</Words>
  <Application>Microsoft Office PowerPoint</Application>
  <PresentationFormat>Panorámica</PresentationFormat>
  <Paragraphs>65</Paragraphs>
  <Slides>13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de Office</vt:lpstr>
      <vt:lpstr>Presentación de PowerPoint</vt:lpstr>
      <vt:lpstr>Primeras etapas en el atraso</vt:lpstr>
      <vt:lpstr>Suspensión de intereses y cargos</vt:lpstr>
      <vt:lpstr>Glosario de siglas</vt:lpstr>
      <vt:lpstr>Funcionamiento para Intereses</vt:lpstr>
      <vt:lpstr>Funcionamiento para Cargos</vt:lpstr>
      <vt:lpstr>Ingreso de pagos (I)</vt:lpstr>
      <vt:lpstr>Ingreso de pagos (II)</vt:lpstr>
      <vt:lpstr>Tablas de cálculo de intereses / Caso Uy</vt:lpstr>
      <vt:lpstr>Mes Abril 2022</vt:lpstr>
      <vt:lpstr>Mes Abril 2022</vt:lpstr>
      <vt:lpstr>Mes Mayo 2022</vt:lpstr>
      <vt:lpstr>Mes Mayo 2022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Emisor</dc:title>
  <dc:creator>Fernando Lapchik</dc:creator>
  <cp:lastModifiedBy>Fernando Lapchik</cp:lastModifiedBy>
  <cp:revision>150</cp:revision>
  <cp:lastPrinted>2021-10-08T21:03:20Z</cp:lastPrinted>
  <dcterms:created xsi:type="dcterms:W3CDTF">2021-06-25T17:46:31Z</dcterms:created>
  <dcterms:modified xsi:type="dcterms:W3CDTF">2022-07-19T18:23:28Z</dcterms:modified>
</cp:coreProperties>
</file>